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56" r:id="rId3"/>
    <p:sldId id="273" r:id="rId4"/>
    <p:sldId id="274" r:id="rId5"/>
    <p:sldId id="257" r:id="rId6"/>
    <p:sldId id="258" r:id="rId7"/>
    <p:sldId id="259" r:id="rId8"/>
    <p:sldId id="275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76" r:id="rId19"/>
    <p:sldId id="277" r:id="rId20"/>
    <p:sldId id="278" r:id="rId21"/>
    <p:sldId id="279" r:id="rId22"/>
    <p:sldId id="269" r:id="rId23"/>
    <p:sldId id="270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07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Issues Found in MAE DREP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200" dirty="0" smtClean="0"/>
              <a:t>Criteria in Access is the Filter in SQL Server 2005</a:t>
            </a:r>
          </a:p>
          <a:p>
            <a:r>
              <a:rPr lang="en-US" sz="2200" dirty="0" smtClean="0"/>
              <a:t>dbo_Actl2MstrNIIN.OOU_Code </a:t>
            </a:r>
            <a:r>
              <a:rPr lang="en-US" sz="2200" dirty="0" smtClean="0">
                <a:solidFill>
                  <a:srgbClr val="FF0000"/>
                </a:solidFill>
              </a:rPr>
              <a:t>had to insert in I&amp;S so that it could be used in</a:t>
            </a:r>
            <a:r>
              <a:rPr lang="en-US" sz="2200" dirty="0" smtClean="0"/>
              <a:t> 4A_I&amp;S </a:t>
            </a:r>
            <a:r>
              <a:rPr lang="en-US" sz="2200" dirty="0" smtClean="0">
                <a:solidFill>
                  <a:srgbClr val="FF0000"/>
                </a:solidFill>
              </a:rPr>
              <a:t>like it is in the MAN_DREP</a:t>
            </a:r>
          </a:p>
          <a:p>
            <a:r>
              <a:rPr lang="en-US" sz="2200" dirty="0" smtClean="0"/>
              <a:t>6_Goal1 </a:t>
            </a:r>
            <a:r>
              <a:rPr lang="en-US" sz="2200" dirty="0" smtClean="0">
                <a:solidFill>
                  <a:srgbClr val="FF0000"/>
                </a:solidFill>
              </a:rPr>
              <a:t>issues possibly linked to Excel file, Formulas as follows: </a:t>
            </a:r>
            <a:r>
              <a:rPr lang="en-US" sz="2200" dirty="0" smtClean="0"/>
              <a:t>(BO/5+QDR: (([</a:t>
            </a:r>
            <a:r>
              <a:rPr lang="en-US" sz="2200" dirty="0" err="1" smtClean="0"/>
              <a:t>BO_tot</a:t>
            </a:r>
            <a:r>
              <a:rPr lang="en-US" sz="2200" dirty="0" smtClean="0"/>
              <a:t>]/5)+[QDR]), Target: </a:t>
            </a:r>
            <a:r>
              <a:rPr lang="en-US" sz="2200" dirty="0" err="1" smtClean="0"/>
              <a:t>IIf</a:t>
            </a:r>
            <a:r>
              <a:rPr lang="en-US" sz="2200" dirty="0" smtClean="0"/>
              <a:t>([PSSDs] Is Null,[</a:t>
            </a:r>
            <a:r>
              <a:rPr lang="en-US" sz="2200" dirty="0" err="1" smtClean="0"/>
              <a:t>EXP_goal</a:t>
            </a:r>
            <a:r>
              <a:rPr lang="en-US" sz="2200" dirty="0" smtClean="0"/>
              <a:t>],[G019C]), </a:t>
            </a:r>
            <a:r>
              <a:rPr lang="en-US" sz="2200" dirty="0" err="1" smtClean="0"/>
              <a:t>EXP_Goal</a:t>
            </a:r>
            <a:r>
              <a:rPr lang="en-US" sz="2200" dirty="0" smtClean="0"/>
              <a:t>: </a:t>
            </a:r>
            <a:r>
              <a:rPr lang="en-US" sz="2200" dirty="0" err="1" smtClean="0"/>
              <a:t>IIf</a:t>
            </a:r>
            <a:r>
              <a:rPr lang="en-US" sz="2200" dirty="0" smtClean="0"/>
              <a:t>([</a:t>
            </a:r>
            <a:r>
              <a:rPr lang="en-US" sz="2200" dirty="0" err="1" smtClean="0"/>
              <a:t>bo</a:t>
            </a:r>
            <a:r>
              <a:rPr lang="en-US" sz="2200" dirty="0" smtClean="0"/>
              <a:t>/5+QDR]&lt;0,[QDR],[</a:t>
            </a:r>
            <a:r>
              <a:rPr lang="en-US" sz="2200" dirty="0" err="1" smtClean="0"/>
              <a:t>bo</a:t>
            </a:r>
            <a:r>
              <a:rPr lang="en-US" sz="2200" dirty="0" smtClean="0"/>
              <a:t>/5+qdr])) </a:t>
            </a:r>
            <a:r>
              <a:rPr lang="en-US" sz="2200" dirty="0" smtClean="0">
                <a:solidFill>
                  <a:srgbClr val="FF0000"/>
                </a:solidFill>
              </a:rPr>
              <a:t>and We do not know what this means</a:t>
            </a:r>
            <a:r>
              <a:rPr lang="en-US" sz="2200" dirty="0" smtClean="0"/>
              <a:t> (PSSDs: LIP_PBA_PSSDs.[New PSSD]) </a:t>
            </a:r>
            <a:r>
              <a:rPr lang="en-US" sz="2200" dirty="0" smtClean="0">
                <a:solidFill>
                  <a:srgbClr val="FF0000"/>
                </a:solidFill>
              </a:rPr>
              <a:t>possibly linked to Excel file</a:t>
            </a:r>
          </a:p>
          <a:p>
            <a:r>
              <a:rPr lang="en-US" sz="2200" dirty="0" smtClean="0"/>
              <a:t>Chart </a:t>
            </a:r>
            <a:r>
              <a:rPr lang="en-US" sz="2200" dirty="0" smtClean="0">
                <a:solidFill>
                  <a:srgbClr val="FF0000"/>
                </a:solidFill>
              </a:rPr>
              <a:t>(Color, overall) </a:t>
            </a:r>
            <a:r>
              <a:rPr lang="en-US" sz="2200" dirty="0" smtClean="0"/>
              <a:t>fields</a:t>
            </a:r>
            <a:endParaRPr lang="en-US" sz="2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113943"/>
            <a:ext cx="9144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/>
              <a:t>chart in Access     Different Between the 2 versions</a:t>
            </a:r>
            <a:endParaRPr lang="en-US" sz="1000" dirty="0"/>
          </a:p>
        </p:txBody>
      </p:sp>
      <p:sp>
        <p:nvSpPr>
          <p:cNvPr id="6" name="TextBox 5"/>
          <p:cNvSpPr txBox="1"/>
          <p:nvPr/>
        </p:nvSpPr>
        <p:spPr>
          <a:xfrm>
            <a:off x="0" y="341055"/>
            <a:ext cx="91440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SELECT [5_data].</a:t>
            </a:r>
            <a:r>
              <a:rPr lang="en-US" sz="1000" dirty="0" err="1" smtClean="0"/>
              <a:t>Master_NSN</a:t>
            </a:r>
            <a:r>
              <a:rPr lang="en-US" sz="1000" dirty="0" smtClean="0"/>
              <a:t> AS </a:t>
            </a:r>
            <a:r>
              <a:rPr lang="en-US" sz="1000" dirty="0" err="1" smtClean="0"/>
              <a:t>nsn</a:t>
            </a:r>
            <a:r>
              <a:rPr lang="en-US" sz="1000" dirty="0" smtClean="0"/>
              <a:t>, [5_data].Shop AS PSSD, [Preferred Nouns].NOUN AS Noun, [5_data].[CNTL-NR] AS PDN, [5_data].</a:t>
            </a:r>
            <a:r>
              <a:rPr lang="en-US" sz="1000" dirty="0" err="1" smtClean="0"/>
              <a:t>F_days</a:t>
            </a:r>
            <a:r>
              <a:rPr lang="en-US" sz="1000" dirty="0" smtClean="0"/>
              <a:t> AS [Flow Days], [5_data].WL, [5_data].CSI_OH AS [09 Assets], [5_data].CRI, [5_data].G019C AS Expr3, [5_data].</a:t>
            </a:r>
            <a:r>
              <a:rPr lang="en-US" sz="1000" dirty="0" err="1" smtClean="0"/>
              <a:t>rqd</a:t>
            </a:r>
            <a:r>
              <a:rPr lang="en-US" sz="1000" dirty="0" smtClean="0"/>
              <a:t> AS NRO, [5_data].</a:t>
            </a:r>
            <a:r>
              <a:rPr lang="en-US" sz="1000" dirty="0" err="1" smtClean="0"/>
              <a:t>BO_Tot</a:t>
            </a:r>
            <a:r>
              <a:rPr lang="en-US" sz="1000" dirty="0" smtClean="0"/>
              <a:t> AS [Total Backorders], [5_data].MICAP AS MICAPs, [5_data].OWO, Null AS Color, Null AS overall, [5_data].YBQ AS Expr4, [5_data].Prod, [5_data].QDR, [5_data].FSC, [5_data].MMAC, [5_data].NIIN, [Preferred Nouns].Engine AS TMS, </a:t>
            </a:r>
            <a:r>
              <a:rPr lang="en-US" sz="1000" dirty="0" err="1" smtClean="0"/>
              <a:t>problems_table.Forecast</a:t>
            </a:r>
            <a:r>
              <a:rPr lang="en-US" sz="1000" dirty="0" smtClean="0"/>
              <a:t>, </a:t>
            </a:r>
            <a:r>
              <a:rPr lang="en-US" sz="1000" dirty="0" err="1" smtClean="0"/>
              <a:t>problems_table.Act_FD</a:t>
            </a:r>
            <a:r>
              <a:rPr lang="en-US" sz="1000" dirty="0" smtClean="0"/>
              <a:t>, </a:t>
            </a:r>
            <a:r>
              <a:rPr lang="en-US" sz="1000" dirty="0" err="1" smtClean="0"/>
              <a:t>problems_table.AWP_F</a:t>
            </a:r>
            <a:r>
              <a:rPr lang="en-US" sz="1000" dirty="0" smtClean="0"/>
              <a:t>, </a:t>
            </a:r>
            <a:r>
              <a:rPr lang="en-US" sz="1000" dirty="0" err="1" smtClean="0"/>
              <a:t>problems_table</a:t>
            </a:r>
            <a:r>
              <a:rPr lang="en-US" sz="1000" dirty="0" smtClean="0"/>
              <a:t>.[Parts Problem], </a:t>
            </a:r>
            <a:r>
              <a:rPr lang="en-US" sz="1000" dirty="0" err="1" smtClean="0"/>
              <a:t>problems_table.Other</a:t>
            </a:r>
            <a:r>
              <a:rPr lang="en-US" sz="1000" dirty="0" smtClean="0"/>
              <a:t>, </a:t>
            </a:r>
            <a:r>
              <a:rPr lang="en-US" sz="1000" dirty="0" err="1" smtClean="0"/>
              <a:t>problems_table.Cont_Prod</a:t>
            </a:r>
            <a:r>
              <a:rPr lang="en-US" sz="1000" dirty="0" smtClean="0"/>
              <a:t>, </a:t>
            </a:r>
            <a:r>
              <a:rPr lang="en-US" sz="1000" dirty="0" err="1" smtClean="0"/>
              <a:t>problems_table</a:t>
            </a:r>
            <a:r>
              <a:rPr lang="en-US" sz="1000" dirty="0" smtClean="0"/>
              <a:t>.[Equip 1], </a:t>
            </a:r>
            <a:r>
              <a:rPr lang="en-US" sz="1000" dirty="0" err="1" smtClean="0"/>
              <a:t>problems_table</a:t>
            </a:r>
            <a:r>
              <a:rPr lang="en-US" sz="1000" dirty="0" smtClean="0"/>
              <a:t>.[Equip 2], </a:t>
            </a:r>
            <a:r>
              <a:rPr lang="en-US" sz="1000" dirty="0" err="1" smtClean="0"/>
              <a:t>problems_table</a:t>
            </a:r>
            <a:r>
              <a:rPr lang="en-US" sz="1000" dirty="0" smtClean="0"/>
              <a:t>.[Equip 3], </a:t>
            </a:r>
            <a:r>
              <a:rPr lang="en-US" sz="1000" dirty="0" err="1" smtClean="0"/>
              <a:t>problems_table</a:t>
            </a:r>
            <a:r>
              <a:rPr lang="en-US" sz="1000" dirty="0" smtClean="0"/>
              <a:t>.[Equip 4], </a:t>
            </a:r>
            <a:r>
              <a:rPr lang="en-US" sz="1000" dirty="0" err="1" smtClean="0"/>
              <a:t>problems_table</a:t>
            </a:r>
            <a:r>
              <a:rPr lang="en-US" sz="1000" dirty="0" smtClean="0"/>
              <a:t>.[Equip 5], </a:t>
            </a:r>
            <a:r>
              <a:rPr lang="en-US" sz="1000" dirty="0" err="1" smtClean="0"/>
              <a:t>problems_table</a:t>
            </a:r>
            <a:r>
              <a:rPr lang="en-US" sz="1000" dirty="0" smtClean="0"/>
              <a:t>.[Equip 6], </a:t>
            </a:r>
            <a:r>
              <a:rPr lang="en-US" sz="1000" dirty="0" err="1" smtClean="0"/>
              <a:t>problems_table.P_N</a:t>
            </a:r>
            <a:r>
              <a:rPr lang="en-US" sz="1000" dirty="0" smtClean="0"/>
              <a:t>, </a:t>
            </a:r>
            <a:r>
              <a:rPr lang="en-US" sz="1000" dirty="0" err="1" smtClean="0"/>
              <a:t>problems_table.Contract_OWO</a:t>
            </a:r>
            <a:r>
              <a:rPr lang="en-US" sz="1000" dirty="0" smtClean="0"/>
              <a:t>, [5_data].SOS, [5_data].ORG, </a:t>
            </a:r>
            <a:r>
              <a:rPr lang="en-US" sz="1000" dirty="0" err="1" smtClean="0"/>
              <a:t>problems_table.Personnel</a:t>
            </a:r>
            <a:r>
              <a:rPr lang="en-US" sz="1000" dirty="0" smtClean="0"/>
              <a:t>, [5_data].POS_A, [5_data].</a:t>
            </a:r>
            <a:r>
              <a:rPr lang="en-US" sz="1000" dirty="0" err="1" smtClean="0"/>
              <a:t>Item_Count</a:t>
            </a:r>
            <a:r>
              <a:rPr lang="en-US" sz="1000" dirty="0" smtClean="0"/>
              <a:t>, [5_data].</a:t>
            </a:r>
            <a:r>
              <a:rPr lang="en-US" sz="1000" dirty="0" err="1" smtClean="0"/>
              <a:t>Carc_Avail</a:t>
            </a:r>
            <a:r>
              <a:rPr lang="en-US" sz="1000" dirty="0" smtClean="0"/>
              <a:t>, [5_data].</a:t>
            </a:r>
            <a:r>
              <a:rPr lang="en-US" sz="1000" dirty="0" err="1" smtClean="0"/>
              <a:t>Parts_avail</a:t>
            </a:r>
            <a:r>
              <a:rPr lang="en-US" sz="1000" dirty="0" smtClean="0"/>
              <a:t>, [5_data].</a:t>
            </a:r>
            <a:r>
              <a:rPr lang="en-US" sz="1000" dirty="0" err="1" smtClean="0"/>
              <a:t>Hours_Avail</a:t>
            </a:r>
            <a:r>
              <a:rPr lang="en-US" sz="1000" dirty="0" smtClean="0"/>
              <a:t>, [5_data].</a:t>
            </a:r>
            <a:r>
              <a:rPr lang="en-US" sz="1000" dirty="0" err="1" smtClean="0"/>
              <a:t>Funds_Avail</a:t>
            </a:r>
            <a:r>
              <a:rPr lang="en-US" sz="1000" dirty="0" smtClean="0"/>
              <a:t>, [5_data].</a:t>
            </a:r>
            <a:r>
              <a:rPr lang="en-US" sz="1000" dirty="0" err="1" smtClean="0"/>
              <a:t>Sort_Value</a:t>
            </a:r>
            <a:r>
              <a:rPr lang="en-US" sz="1000" dirty="0" smtClean="0"/>
              <a:t>, [5_data].Pushed AS Expr19, [5_data].RSP_A, [5_data].CSI_OH AS Expr21, [5_data].[BOA+YBQ] AS Expr22, </a:t>
            </a:r>
            <a:r>
              <a:rPr lang="en-US" sz="1000" dirty="0" err="1" smtClean="0"/>
              <a:t>problems_table.Cont_forecast</a:t>
            </a:r>
            <a:r>
              <a:rPr lang="en-US" sz="1000" dirty="0" smtClean="0"/>
              <a:t>, </a:t>
            </a:r>
            <a:r>
              <a:rPr lang="en-US" sz="1000" dirty="0" err="1" smtClean="0"/>
              <a:t>problems_table.contract_cri</a:t>
            </a:r>
            <a:r>
              <a:rPr lang="en-US" sz="1000" dirty="0" smtClean="0"/>
              <a:t>, </a:t>
            </a:r>
            <a:r>
              <a:rPr lang="en-US" sz="1000" dirty="0" err="1" smtClean="0"/>
              <a:t>problems_table</a:t>
            </a:r>
            <a:r>
              <a:rPr lang="en-US" sz="1000" dirty="0" smtClean="0"/>
              <a:t>.[I&amp;S], [5_data].Target, </a:t>
            </a:r>
            <a:r>
              <a:rPr lang="en-US" sz="1000" dirty="0" err="1" smtClean="0"/>
              <a:t>problems_table.Awp_G</a:t>
            </a:r>
            <a:r>
              <a:rPr lang="en-US" sz="1000" dirty="0" smtClean="0"/>
              <a:t>, </a:t>
            </a:r>
            <a:r>
              <a:rPr lang="en-US" sz="1000" dirty="0" err="1" smtClean="0"/>
              <a:t>problems_table</a:t>
            </a:r>
            <a:r>
              <a:rPr lang="en-US" sz="1000" dirty="0" smtClean="0"/>
              <a:t>.[AWP Days], [5_data].NAME, [5_data].PHONE, [5_data].</a:t>
            </a:r>
            <a:r>
              <a:rPr lang="en-US" sz="1000" dirty="0" err="1" smtClean="0"/>
              <a:t>FirstQuarterPastRepair</a:t>
            </a:r>
            <a:r>
              <a:rPr lang="en-US" sz="1000" dirty="0" smtClean="0"/>
              <a:t>, [5_data].</a:t>
            </a:r>
            <a:r>
              <a:rPr lang="en-US" sz="1000" dirty="0" err="1" smtClean="0"/>
              <a:t>SecondQuarterPastRepair</a:t>
            </a:r>
            <a:r>
              <a:rPr lang="en-US" sz="1000" dirty="0" smtClean="0"/>
              <a:t>, [5_data].</a:t>
            </a:r>
            <a:r>
              <a:rPr lang="en-US" sz="1000" dirty="0" err="1" smtClean="0"/>
              <a:t>ThirdQuarterPastRepair</a:t>
            </a:r>
            <a:r>
              <a:rPr lang="en-US" sz="1000" dirty="0" smtClean="0"/>
              <a:t>, [5_data].</a:t>
            </a:r>
            <a:r>
              <a:rPr lang="en-US" sz="1000" dirty="0" err="1" smtClean="0"/>
              <a:t>FirstQuarterPastAddlRepair</a:t>
            </a:r>
            <a:r>
              <a:rPr lang="en-US" sz="1000" dirty="0" smtClean="0"/>
              <a:t>, [5_data].</a:t>
            </a:r>
            <a:r>
              <a:rPr lang="en-US" sz="1000" dirty="0" err="1" smtClean="0"/>
              <a:t>SecondQuarterPastAddlRepair</a:t>
            </a:r>
            <a:r>
              <a:rPr lang="en-US" sz="1000" dirty="0" smtClean="0"/>
              <a:t>, [5_data].</a:t>
            </a:r>
            <a:r>
              <a:rPr lang="en-US" sz="1000" dirty="0" err="1" smtClean="0"/>
              <a:t>ThirdQuarterPastAddlRepair</a:t>
            </a:r>
            <a:r>
              <a:rPr lang="en-US" sz="1000" dirty="0" smtClean="0"/>
              <a:t>, [5_data].RO, [5_data].[Base Assets], [5_data].[Due Out], [Preferred Nouns].FINAL, [5_data].[Field MICAP], [5_data].[</a:t>
            </a:r>
            <a:r>
              <a:rPr lang="en-US" sz="1000" dirty="0" err="1" smtClean="0"/>
              <a:t>Cond</a:t>
            </a:r>
            <a:r>
              <a:rPr lang="en-US" sz="1000" dirty="0" smtClean="0"/>
              <a:t>-Y] AS Expr36, [5_data].[</a:t>
            </a:r>
            <a:r>
              <a:rPr lang="en-US" sz="1000" dirty="0" err="1" smtClean="0"/>
              <a:t>Cond</a:t>
            </a:r>
            <a:r>
              <a:rPr lang="en-US" sz="1000" dirty="0" smtClean="0"/>
              <a:t>-Z] AS Expr37, [Monthly Production Archive].[end month1 prod], [Monthly Production Archive].[End month2 prod]</a:t>
            </a:r>
          </a:p>
          <a:p>
            <a:endParaRPr lang="en-US" sz="1000" dirty="0" smtClean="0"/>
          </a:p>
          <a:p>
            <a:r>
              <a:rPr lang="en-US" sz="1000" dirty="0" smtClean="0"/>
              <a:t>FROM ((5_data INNER JOIN </a:t>
            </a:r>
            <a:r>
              <a:rPr lang="en-US" sz="1000" dirty="0" err="1" smtClean="0"/>
              <a:t>problems_table</a:t>
            </a:r>
            <a:r>
              <a:rPr lang="en-US" sz="1000" dirty="0" smtClean="0"/>
              <a:t> ON [5_data].NIIN = </a:t>
            </a:r>
            <a:r>
              <a:rPr lang="en-US" sz="1000" dirty="0" err="1" smtClean="0"/>
              <a:t>problems_table.niin</a:t>
            </a:r>
            <a:r>
              <a:rPr lang="en-US" sz="1000" dirty="0" smtClean="0"/>
              <a:t>) LEFT JOIN [Monthly Production Archive] ON [5_data].NIIN = [Monthly Production Archive].NIIN) LEFT JOIN [Preferred Nouns] ON [5_data].NIIN = [Preferred Nouns].</a:t>
            </a:r>
            <a:r>
              <a:rPr lang="en-US" sz="1000" dirty="0" err="1" smtClean="0"/>
              <a:t>niin</a:t>
            </a:r>
            <a:endParaRPr lang="en-US" sz="1000" dirty="0" smtClean="0"/>
          </a:p>
          <a:p>
            <a:r>
              <a:rPr lang="en-US" sz="1000" dirty="0" smtClean="0"/>
              <a:t>WHERE ((([5_data].Shop) Like [forms]![switchboard]![shop select].[value] &amp; "*"));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2819400"/>
            <a:ext cx="9144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/>
              <a:t>chart Query in SQL Server 2005</a:t>
            </a:r>
            <a:endParaRPr lang="en-US" sz="1000" dirty="0"/>
          </a:p>
        </p:txBody>
      </p:sp>
      <p:sp>
        <p:nvSpPr>
          <p:cNvPr id="7" name="TextBox 6"/>
          <p:cNvSpPr txBox="1"/>
          <p:nvPr/>
        </p:nvSpPr>
        <p:spPr>
          <a:xfrm>
            <a:off x="0" y="3065621"/>
            <a:ext cx="914400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SELECT     </a:t>
            </a:r>
            <a:r>
              <a:rPr lang="en-US" sz="1000" dirty="0" err="1" smtClean="0"/>
              <a:t>dbo</a:t>
            </a:r>
            <a:r>
              <a:rPr lang="en-US" sz="1000" dirty="0" smtClean="0"/>
              <a:t>.[5_data].</a:t>
            </a:r>
            <a:r>
              <a:rPr lang="en-US" sz="1000" dirty="0" err="1" smtClean="0"/>
              <a:t>Master_NSN</a:t>
            </a:r>
            <a:r>
              <a:rPr lang="en-US" sz="1000" dirty="0" smtClean="0"/>
              <a:t> AS </a:t>
            </a:r>
            <a:r>
              <a:rPr lang="en-US" sz="1000" dirty="0" err="1" smtClean="0"/>
              <a:t>nsn</a:t>
            </a:r>
            <a:r>
              <a:rPr lang="en-US" sz="1000" dirty="0" smtClean="0"/>
              <a:t>, </a:t>
            </a:r>
            <a:r>
              <a:rPr lang="en-US" sz="1000" dirty="0" err="1" smtClean="0"/>
              <a:t>dbo</a:t>
            </a:r>
            <a:r>
              <a:rPr lang="en-US" sz="1000" dirty="0" smtClean="0"/>
              <a:t>.[5_data].Shop AS PSSD, </a:t>
            </a:r>
            <a:r>
              <a:rPr lang="en-US" sz="1000" dirty="0" err="1" smtClean="0"/>
              <a:t>dbo</a:t>
            </a:r>
            <a:r>
              <a:rPr lang="en-US" sz="1000" dirty="0" smtClean="0"/>
              <a:t>.[Preferred Nouns].NOUN, </a:t>
            </a:r>
            <a:r>
              <a:rPr lang="en-US" sz="1000" dirty="0" err="1" smtClean="0"/>
              <a:t>dbo</a:t>
            </a:r>
            <a:r>
              <a:rPr lang="en-US" sz="1000" dirty="0" smtClean="0"/>
              <a:t>.[5_data].[CNTL-NR] AS PDN, 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</a:t>
            </a:r>
            <a:r>
              <a:rPr lang="en-US" sz="1000" dirty="0" smtClean="0"/>
              <a:t>.[5_data].</a:t>
            </a:r>
            <a:r>
              <a:rPr lang="en-US" sz="1000" dirty="0" err="1" smtClean="0"/>
              <a:t>F_days</a:t>
            </a:r>
            <a:r>
              <a:rPr lang="en-US" sz="1000" dirty="0" smtClean="0"/>
              <a:t> AS [Flow Days], </a:t>
            </a:r>
            <a:r>
              <a:rPr lang="en-US" sz="1000" dirty="0" err="1" smtClean="0"/>
              <a:t>dbo</a:t>
            </a:r>
            <a:r>
              <a:rPr lang="en-US" sz="1000" dirty="0" smtClean="0"/>
              <a:t>.[5_data].WL, </a:t>
            </a:r>
            <a:r>
              <a:rPr lang="en-US" sz="1000" dirty="0" err="1" smtClean="0"/>
              <a:t>dbo</a:t>
            </a:r>
            <a:r>
              <a:rPr lang="en-US" sz="1000" dirty="0" smtClean="0"/>
              <a:t>.[5_data].CSI_OH AS [09 Assets], </a:t>
            </a:r>
            <a:r>
              <a:rPr lang="en-US" sz="1000" dirty="0" err="1" smtClean="0"/>
              <a:t>dbo</a:t>
            </a:r>
            <a:r>
              <a:rPr lang="en-US" sz="1000" dirty="0" smtClean="0"/>
              <a:t>.[5_data].CRI, </a:t>
            </a:r>
            <a:r>
              <a:rPr lang="en-US" sz="1000" dirty="0" err="1" smtClean="0"/>
              <a:t>dbo</a:t>
            </a:r>
            <a:r>
              <a:rPr lang="en-US" sz="1000" dirty="0" smtClean="0"/>
              <a:t>.[5_data].G019C, 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</a:t>
            </a:r>
            <a:r>
              <a:rPr lang="en-US" sz="1000" dirty="0" smtClean="0"/>
              <a:t>.[5_data].</a:t>
            </a:r>
            <a:r>
              <a:rPr lang="en-US" sz="1000" dirty="0" err="1" smtClean="0"/>
              <a:t>rqd</a:t>
            </a:r>
            <a:r>
              <a:rPr lang="en-US" sz="1000" dirty="0" smtClean="0"/>
              <a:t> AS NRO, </a:t>
            </a:r>
            <a:r>
              <a:rPr lang="en-US" sz="1000" dirty="0" err="1" smtClean="0"/>
              <a:t>dbo</a:t>
            </a:r>
            <a:r>
              <a:rPr lang="en-US" sz="1000" dirty="0" smtClean="0"/>
              <a:t>.[5_data].</a:t>
            </a:r>
            <a:r>
              <a:rPr lang="en-US" sz="1000" dirty="0" err="1" smtClean="0"/>
              <a:t>BO_Tot</a:t>
            </a:r>
            <a:r>
              <a:rPr lang="en-US" sz="1000" dirty="0" smtClean="0"/>
              <a:t> AS [Total Backorders], </a:t>
            </a:r>
            <a:r>
              <a:rPr lang="en-US" sz="1000" dirty="0" err="1" smtClean="0"/>
              <a:t>dbo</a:t>
            </a:r>
            <a:r>
              <a:rPr lang="en-US" sz="1000" dirty="0" smtClean="0"/>
              <a:t>.[5_data].MICAP AS MICAPs, </a:t>
            </a:r>
            <a:r>
              <a:rPr lang="en-US" sz="1000" dirty="0" err="1" smtClean="0"/>
              <a:t>dbo</a:t>
            </a:r>
            <a:r>
              <a:rPr lang="en-US" sz="1000" dirty="0" smtClean="0"/>
              <a:t>.[5_data].OWO, </a:t>
            </a:r>
            <a:r>
              <a:rPr lang="en-US" sz="1000" dirty="0" err="1" smtClean="0"/>
              <a:t>dbo</a:t>
            </a:r>
            <a:r>
              <a:rPr lang="en-US" sz="1000" dirty="0" smtClean="0"/>
              <a:t>.[5_data].YBQ, 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</a:t>
            </a:r>
            <a:r>
              <a:rPr lang="en-US" sz="1000" dirty="0" smtClean="0"/>
              <a:t>.[5_data].Prod, </a:t>
            </a:r>
            <a:r>
              <a:rPr lang="en-US" sz="1000" dirty="0" err="1" smtClean="0"/>
              <a:t>dbo</a:t>
            </a:r>
            <a:r>
              <a:rPr lang="en-US" sz="1000" dirty="0" smtClean="0"/>
              <a:t>.[5_data].QDR, </a:t>
            </a:r>
            <a:r>
              <a:rPr lang="en-US" sz="1000" dirty="0" err="1" smtClean="0"/>
              <a:t>dbo</a:t>
            </a:r>
            <a:r>
              <a:rPr lang="en-US" sz="1000" dirty="0" smtClean="0"/>
              <a:t>.[5_data].FSC, </a:t>
            </a:r>
            <a:r>
              <a:rPr lang="en-US" sz="1000" dirty="0" err="1" smtClean="0"/>
              <a:t>dbo</a:t>
            </a:r>
            <a:r>
              <a:rPr lang="en-US" sz="1000" dirty="0" smtClean="0"/>
              <a:t>.[5_data].MMAC, </a:t>
            </a:r>
            <a:r>
              <a:rPr lang="en-US" sz="1000" dirty="0" err="1" smtClean="0"/>
              <a:t>dbo</a:t>
            </a:r>
            <a:r>
              <a:rPr lang="en-US" sz="1000" dirty="0" smtClean="0"/>
              <a:t>.[5_data].NIIN, </a:t>
            </a:r>
            <a:r>
              <a:rPr lang="en-US" sz="1000" dirty="0" err="1" smtClean="0"/>
              <a:t>dbo</a:t>
            </a:r>
            <a:r>
              <a:rPr lang="en-US" sz="1000" dirty="0" smtClean="0"/>
              <a:t>.[Preferred Nouns].Engine AS TMS, 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dbo.problems_table.Forecast</a:t>
            </a:r>
            <a:r>
              <a:rPr lang="en-US" sz="1000" dirty="0" smtClean="0"/>
              <a:t>, </a:t>
            </a:r>
            <a:r>
              <a:rPr lang="en-US" sz="1000" dirty="0" err="1" smtClean="0"/>
              <a:t>dbo.problems_table.Act_FD</a:t>
            </a:r>
            <a:r>
              <a:rPr lang="en-US" sz="1000" dirty="0" smtClean="0"/>
              <a:t>, </a:t>
            </a:r>
            <a:r>
              <a:rPr lang="en-US" sz="1000" dirty="0" err="1" smtClean="0"/>
              <a:t>dbo.problems_table.AWP_F</a:t>
            </a:r>
            <a:r>
              <a:rPr lang="en-US" sz="1000" dirty="0" smtClean="0"/>
              <a:t>, </a:t>
            </a:r>
            <a:r>
              <a:rPr lang="en-US" sz="1000" dirty="0" err="1" smtClean="0"/>
              <a:t>dbo.problems_table</a:t>
            </a:r>
            <a:r>
              <a:rPr lang="en-US" sz="1000" dirty="0" smtClean="0"/>
              <a:t>.[Parts Problem], 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dbo.problems_table.Other</a:t>
            </a:r>
            <a:r>
              <a:rPr lang="en-US" sz="1000" dirty="0" smtClean="0"/>
              <a:t>, </a:t>
            </a:r>
            <a:r>
              <a:rPr lang="en-US" sz="1000" dirty="0" err="1" smtClean="0"/>
              <a:t>dbo.problems_table.Cont_Prod</a:t>
            </a:r>
            <a:r>
              <a:rPr lang="en-US" sz="1000" dirty="0" smtClean="0"/>
              <a:t>, </a:t>
            </a:r>
            <a:r>
              <a:rPr lang="en-US" sz="1000" dirty="0" err="1" smtClean="0"/>
              <a:t>dbo.problems_table</a:t>
            </a:r>
            <a:r>
              <a:rPr lang="en-US" sz="1000" dirty="0" smtClean="0"/>
              <a:t>.[Equip 1], </a:t>
            </a:r>
            <a:r>
              <a:rPr lang="en-US" sz="1000" dirty="0" err="1" smtClean="0"/>
              <a:t>dbo.problems_table</a:t>
            </a:r>
            <a:r>
              <a:rPr lang="en-US" sz="1000" dirty="0" smtClean="0"/>
              <a:t>.[Equip 2], </a:t>
            </a:r>
            <a:r>
              <a:rPr lang="en-US" sz="1000" dirty="0" err="1" smtClean="0"/>
              <a:t>dbo.problems_table</a:t>
            </a:r>
            <a:r>
              <a:rPr lang="en-US" sz="1000" dirty="0" smtClean="0"/>
              <a:t>.[Equip 3], 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dbo.problems_table</a:t>
            </a:r>
            <a:r>
              <a:rPr lang="en-US" sz="1000" dirty="0" smtClean="0"/>
              <a:t>.[Equip 4], </a:t>
            </a:r>
            <a:r>
              <a:rPr lang="en-US" sz="1000" dirty="0" err="1" smtClean="0"/>
              <a:t>dbo.problems_table</a:t>
            </a:r>
            <a:r>
              <a:rPr lang="en-US" sz="1000" dirty="0" smtClean="0"/>
              <a:t>.[Equip 5], </a:t>
            </a:r>
            <a:r>
              <a:rPr lang="en-US" sz="1000" dirty="0" err="1" smtClean="0"/>
              <a:t>dbo.problems_table</a:t>
            </a:r>
            <a:r>
              <a:rPr lang="en-US" sz="1000" dirty="0" smtClean="0"/>
              <a:t>.[Equip 6], </a:t>
            </a:r>
            <a:r>
              <a:rPr lang="en-US" sz="1000" dirty="0" err="1" smtClean="0"/>
              <a:t>dbo.problems_table.P_N</a:t>
            </a:r>
            <a:r>
              <a:rPr lang="en-US" sz="1000" dirty="0" smtClean="0"/>
              <a:t>, 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dbo.problems_table.Contract_OWO</a:t>
            </a:r>
            <a:r>
              <a:rPr lang="en-US" sz="1000" dirty="0" smtClean="0"/>
              <a:t>, </a:t>
            </a:r>
            <a:r>
              <a:rPr lang="en-US" sz="1000" dirty="0" err="1" smtClean="0"/>
              <a:t>dbo</a:t>
            </a:r>
            <a:r>
              <a:rPr lang="en-US" sz="1000" dirty="0" smtClean="0"/>
              <a:t>.[5_data].SOS, </a:t>
            </a:r>
            <a:r>
              <a:rPr lang="en-US" sz="1000" dirty="0" err="1" smtClean="0"/>
              <a:t>dbo</a:t>
            </a:r>
            <a:r>
              <a:rPr lang="en-US" sz="1000" dirty="0" smtClean="0"/>
              <a:t>.[5_data].ORG, </a:t>
            </a:r>
            <a:r>
              <a:rPr lang="en-US" sz="1000" dirty="0" err="1" smtClean="0"/>
              <a:t>dbo.problems_table.Personnel</a:t>
            </a:r>
            <a:r>
              <a:rPr lang="en-US" sz="1000" dirty="0" smtClean="0"/>
              <a:t>, </a:t>
            </a:r>
            <a:r>
              <a:rPr lang="en-US" sz="1000" dirty="0" err="1" smtClean="0"/>
              <a:t>dbo</a:t>
            </a:r>
            <a:r>
              <a:rPr lang="en-US" sz="1000" dirty="0" smtClean="0"/>
              <a:t>.[5_data].POS_A, 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</a:t>
            </a:r>
            <a:r>
              <a:rPr lang="en-US" sz="1000" dirty="0" smtClean="0"/>
              <a:t>.[5_data].</a:t>
            </a:r>
            <a:r>
              <a:rPr lang="en-US" sz="1000" dirty="0" err="1" smtClean="0"/>
              <a:t>Item_Count</a:t>
            </a:r>
            <a:r>
              <a:rPr lang="en-US" sz="1000" dirty="0" smtClean="0"/>
              <a:t>, </a:t>
            </a:r>
            <a:r>
              <a:rPr lang="en-US" sz="1000" dirty="0" err="1" smtClean="0"/>
              <a:t>dbo</a:t>
            </a:r>
            <a:r>
              <a:rPr lang="en-US" sz="1000" dirty="0" smtClean="0"/>
              <a:t>.[5_data].</a:t>
            </a:r>
            <a:r>
              <a:rPr lang="en-US" sz="1000" dirty="0" err="1" smtClean="0"/>
              <a:t>Carc_Avail</a:t>
            </a:r>
            <a:r>
              <a:rPr lang="en-US" sz="1000" dirty="0" smtClean="0"/>
              <a:t>, </a:t>
            </a:r>
            <a:r>
              <a:rPr lang="en-US" sz="1000" dirty="0" err="1" smtClean="0"/>
              <a:t>dbo</a:t>
            </a:r>
            <a:r>
              <a:rPr lang="en-US" sz="1000" dirty="0" smtClean="0"/>
              <a:t>.[5_data].</a:t>
            </a:r>
            <a:r>
              <a:rPr lang="en-US" sz="1000" dirty="0" err="1" smtClean="0"/>
              <a:t>Parts_avail</a:t>
            </a:r>
            <a:r>
              <a:rPr lang="en-US" sz="1000" dirty="0" smtClean="0"/>
              <a:t>, </a:t>
            </a:r>
            <a:r>
              <a:rPr lang="en-US" sz="1000" dirty="0" err="1" smtClean="0"/>
              <a:t>dbo</a:t>
            </a:r>
            <a:r>
              <a:rPr lang="en-US" sz="1000" dirty="0" smtClean="0"/>
              <a:t>.[5_data].</a:t>
            </a:r>
            <a:r>
              <a:rPr lang="en-US" sz="1000" dirty="0" err="1" smtClean="0"/>
              <a:t>Hours_Avail</a:t>
            </a:r>
            <a:r>
              <a:rPr lang="en-US" sz="1000" dirty="0" smtClean="0"/>
              <a:t>, </a:t>
            </a:r>
            <a:r>
              <a:rPr lang="en-US" sz="1000" dirty="0" err="1" smtClean="0"/>
              <a:t>dbo</a:t>
            </a:r>
            <a:r>
              <a:rPr lang="en-US" sz="1000" dirty="0" smtClean="0"/>
              <a:t>.[5_data].</a:t>
            </a:r>
            <a:r>
              <a:rPr lang="en-US" sz="1000" dirty="0" err="1" smtClean="0"/>
              <a:t>Funds_Avail</a:t>
            </a:r>
            <a:r>
              <a:rPr lang="en-US" sz="1000" dirty="0" smtClean="0"/>
              <a:t>, 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</a:t>
            </a:r>
            <a:r>
              <a:rPr lang="en-US" sz="1000" dirty="0" smtClean="0"/>
              <a:t>.[5_data].</a:t>
            </a:r>
            <a:r>
              <a:rPr lang="en-US" sz="1000" dirty="0" err="1" smtClean="0"/>
              <a:t>Sort_Value</a:t>
            </a:r>
            <a:r>
              <a:rPr lang="en-US" sz="1000" dirty="0" smtClean="0"/>
              <a:t>, </a:t>
            </a:r>
            <a:r>
              <a:rPr lang="en-US" sz="1000" dirty="0" err="1" smtClean="0"/>
              <a:t>dbo</a:t>
            </a:r>
            <a:r>
              <a:rPr lang="en-US" sz="1000" dirty="0" smtClean="0"/>
              <a:t>.[5_data].Pushed, </a:t>
            </a:r>
            <a:r>
              <a:rPr lang="en-US" sz="1000" dirty="0" err="1" smtClean="0"/>
              <a:t>dbo</a:t>
            </a:r>
            <a:r>
              <a:rPr lang="en-US" sz="1000" dirty="0" smtClean="0"/>
              <a:t>.[5_data].RSP_A, </a:t>
            </a:r>
            <a:r>
              <a:rPr lang="en-US" sz="1000" dirty="0" err="1" smtClean="0"/>
              <a:t>dbo</a:t>
            </a:r>
            <a:r>
              <a:rPr lang="en-US" sz="1000" dirty="0" smtClean="0"/>
              <a:t>.[5_data].CSI_OH, </a:t>
            </a:r>
            <a:r>
              <a:rPr lang="en-US" sz="1000" dirty="0" err="1" smtClean="0"/>
              <a:t>dbo</a:t>
            </a:r>
            <a:r>
              <a:rPr lang="en-US" sz="1000" dirty="0" smtClean="0"/>
              <a:t>.[5_data].[BOA+YBQ], </a:t>
            </a:r>
            <a:r>
              <a:rPr lang="en-US" sz="1000" dirty="0" err="1" smtClean="0"/>
              <a:t>dbo.problems_table.Cont_forecast</a:t>
            </a:r>
            <a:r>
              <a:rPr lang="en-US" sz="1000" dirty="0" smtClean="0"/>
              <a:t>, 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dbo.problems_table.contract_cri</a:t>
            </a:r>
            <a:r>
              <a:rPr lang="en-US" sz="1000" dirty="0" smtClean="0"/>
              <a:t>, </a:t>
            </a:r>
            <a:r>
              <a:rPr lang="en-US" sz="1000" dirty="0" err="1" smtClean="0"/>
              <a:t>dbo.problems_table</a:t>
            </a:r>
            <a:r>
              <a:rPr lang="en-US" sz="1000" dirty="0" smtClean="0"/>
              <a:t>.[I&amp;S], </a:t>
            </a:r>
            <a:r>
              <a:rPr lang="en-US" sz="1000" dirty="0" err="1" smtClean="0"/>
              <a:t>dbo</a:t>
            </a:r>
            <a:r>
              <a:rPr lang="en-US" sz="1000" dirty="0" smtClean="0"/>
              <a:t>.[5_data].Target, </a:t>
            </a:r>
            <a:r>
              <a:rPr lang="en-US" sz="1000" dirty="0" err="1" smtClean="0"/>
              <a:t>dbo</a:t>
            </a:r>
            <a:r>
              <a:rPr lang="en-US" sz="1000" dirty="0" smtClean="0"/>
              <a:t>.[5_data].AWP_G, </a:t>
            </a:r>
            <a:r>
              <a:rPr lang="en-US" sz="1000" dirty="0" err="1" smtClean="0"/>
              <a:t>dbo.problems_table</a:t>
            </a:r>
            <a:r>
              <a:rPr lang="en-US" sz="1000" dirty="0" smtClean="0"/>
              <a:t>.[AWP Days], 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</a:t>
            </a:r>
            <a:r>
              <a:rPr lang="en-US" sz="1000" dirty="0" smtClean="0"/>
              <a:t>.[5_data].NAME, </a:t>
            </a:r>
            <a:r>
              <a:rPr lang="en-US" sz="1000" dirty="0" err="1" smtClean="0"/>
              <a:t>dbo</a:t>
            </a:r>
            <a:r>
              <a:rPr lang="en-US" sz="1000" dirty="0" smtClean="0"/>
              <a:t>.[5_data].PHONE, </a:t>
            </a:r>
            <a:r>
              <a:rPr lang="en-US" sz="1000" dirty="0" err="1" smtClean="0"/>
              <a:t>dbo</a:t>
            </a:r>
            <a:r>
              <a:rPr lang="en-US" sz="1000" dirty="0" smtClean="0"/>
              <a:t>.[5_data].</a:t>
            </a:r>
            <a:r>
              <a:rPr lang="en-US" sz="1000" dirty="0" err="1" smtClean="0"/>
              <a:t>FirstQuarterPastRepair</a:t>
            </a:r>
            <a:r>
              <a:rPr lang="en-US" sz="1000" dirty="0" smtClean="0"/>
              <a:t>, </a:t>
            </a:r>
            <a:r>
              <a:rPr lang="en-US" sz="1000" dirty="0" err="1" smtClean="0"/>
              <a:t>dbo</a:t>
            </a:r>
            <a:r>
              <a:rPr lang="en-US" sz="1000" dirty="0" smtClean="0"/>
              <a:t>.[5_data].</a:t>
            </a:r>
            <a:r>
              <a:rPr lang="en-US" sz="1000" dirty="0" err="1" smtClean="0"/>
              <a:t>SecondQuarterPastRepair</a:t>
            </a:r>
            <a:r>
              <a:rPr lang="en-US" sz="1000" dirty="0" smtClean="0"/>
              <a:t>, 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</a:t>
            </a:r>
            <a:r>
              <a:rPr lang="en-US" sz="1000" dirty="0" smtClean="0"/>
              <a:t>.[5_data].</a:t>
            </a:r>
            <a:r>
              <a:rPr lang="en-US" sz="1000" dirty="0" err="1" smtClean="0"/>
              <a:t>ThirdQuarterPastRepair</a:t>
            </a:r>
            <a:r>
              <a:rPr lang="en-US" sz="1000" dirty="0" smtClean="0"/>
              <a:t>, </a:t>
            </a:r>
            <a:r>
              <a:rPr lang="en-US" sz="1000" dirty="0" err="1" smtClean="0"/>
              <a:t>dbo</a:t>
            </a:r>
            <a:r>
              <a:rPr lang="en-US" sz="1000" dirty="0" smtClean="0"/>
              <a:t>.[5_data].</a:t>
            </a:r>
            <a:r>
              <a:rPr lang="en-US" sz="1000" dirty="0" err="1" smtClean="0"/>
              <a:t>FirstQuarterPastAddlRepair</a:t>
            </a:r>
            <a:r>
              <a:rPr lang="en-US" sz="1000" dirty="0" smtClean="0"/>
              <a:t>, </a:t>
            </a:r>
            <a:r>
              <a:rPr lang="en-US" sz="1000" dirty="0" err="1" smtClean="0"/>
              <a:t>dbo</a:t>
            </a:r>
            <a:r>
              <a:rPr lang="en-US" sz="1000" dirty="0" smtClean="0"/>
              <a:t>.[5_data].</a:t>
            </a:r>
            <a:r>
              <a:rPr lang="en-US" sz="1000" dirty="0" err="1" smtClean="0"/>
              <a:t>SecondQuarterPastAddlRepair</a:t>
            </a:r>
            <a:r>
              <a:rPr lang="en-US" sz="1000" dirty="0" smtClean="0"/>
              <a:t>, 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</a:t>
            </a:r>
            <a:r>
              <a:rPr lang="en-US" sz="1000" dirty="0" smtClean="0"/>
              <a:t>.[5_data].</a:t>
            </a:r>
            <a:r>
              <a:rPr lang="en-US" sz="1000" dirty="0" err="1" smtClean="0"/>
              <a:t>ThirdQuarterPastAddlRepair</a:t>
            </a:r>
            <a:r>
              <a:rPr lang="en-US" sz="1000" dirty="0" smtClean="0"/>
              <a:t>, </a:t>
            </a:r>
            <a:r>
              <a:rPr lang="en-US" sz="1000" dirty="0" err="1" smtClean="0"/>
              <a:t>dbo</a:t>
            </a:r>
            <a:r>
              <a:rPr lang="en-US" sz="1000" dirty="0" smtClean="0"/>
              <a:t>.[5_data].RO, </a:t>
            </a:r>
            <a:r>
              <a:rPr lang="en-US" sz="1000" dirty="0" err="1" smtClean="0"/>
              <a:t>dbo</a:t>
            </a:r>
            <a:r>
              <a:rPr lang="en-US" sz="1000" dirty="0" smtClean="0"/>
              <a:t>.[5_data].[Base Assets], </a:t>
            </a:r>
            <a:r>
              <a:rPr lang="en-US" sz="1000" dirty="0" err="1" smtClean="0"/>
              <a:t>dbo</a:t>
            </a:r>
            <a:r>
              <a:rPr lang="en-US" sz="1000" dirty="0" smtClean="0"/>
              <a:t>.[5_data].[Due Out], </a:t>
            </a:r>
            <a:r>
              <a:rPr lang="en-US" sz="1000" dirty="0" err="1" smtClean="0"/>
              <a:t>dbo</a:t>
            </a:r>
            <a:r>
              <a:rPr lang="en-US" sz="1000" dirty="0" smtClean="0"/>
              <a:t>.[Preferred Nouns].FINAL, 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</a:t>
            </a:r>
            <a:r>
              <a:rPr lang="en-US" sz="1000" dirty="0" smtClean="0"/>
              <a:t>.[5_data].[Field MICAP], </a:t>
            </a:r>
            <a:r>
              <a:rPr lang="en-US" sz="1000" dirty="0" err="1" smtClean="0"/>
              <a:t>dbo</a:t>
            </a:r>
            <a:r>
              <a:rPr lang="en-US" sz="1000" dirty="0" smtClean="0"/>
              <a:t>.[5_data].[</a:t>
            </a:r>
            <a:r>
              <a:rPr lang="en-US" sz="1000" dirty="0" err="1" smtClean="0"/>
              <a:t>Cond</a:t>
            </a:r>
            <a:r>
              <a:rPr lang="en-US" sz="1000" dirty="0" smtClean="0"/>
              <a:t>-Y], </a:t>
            </a:r>
            <a:r>
              <a:rPr lang="en-US" sz="1000" dirty="0" err="1" smtClean="0"/>
              <a:t>dbo</a:t>
            </a:r>
            <a:r>
              <a:rPr lang="en-US" sz="1000" dirty="0" smtClean="0"/>
              <a:t>.[5_data].[</a:t>
            </a:r>
            <a:r>
              <a:rPr lang="en-US" sz="1000" dirty="0" err="1" smtClean="0"/>
              <a:t>Cond</a:t>
            </a:r>
            <a:r>
              <a:rPr lang="en-US" sz="1000" dirty="0" smtClean="0"/>
              <a:t>-Z], </a:t>
            </a:r>
            <a:r>
              <a:rPr lang="en-US" sz="1000" dirty="0" err="1" smtClean="0"/>
              <a:t>dbo</a:t>
            </a:r>
            <a:r>
              <a:rPr lang="en-US" sz="1000" dirty="0" smtClean="0"/>
              <a:t>.[Monthly Production Archive].[end month1 prod], 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</a:t>
            </a:r>
            <a:r>
              <a:rPr lang="en-US" sz="1000" dirty="0" smtClean="0"/>
              <a:t>.[Monthly Production Archive].[End month2 prod]</a:t>
            </a:r>
          </a:p>
          <a:p>
            <a:endParaRPr lang="en-US" sz="1000" dirty="0" smtClean="0"/>
          </a:p>
          <a:p>
            <a:r>
              <a:rPr lang="en-US" sz="1000" dirty="0" smtClean="0"/>
              <a:t>FROM         </a:t>
            </a:r>
            <a:r>
              <a:rPr lang="en-US" sz="1000" dirty="0" err="1" smtClean="0"/>
              <a:t>dbo</a:t>
            </a:r>
            <a:r>
              <a:rPr lang="en-US" sz="1000" dirty="0" smtClean="0"/>
              <a:t>.[5_data] INNER JOIN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dbo.problems_table</a:t>
            </a:r>
            <a:r>
              <a:rPr lang="en-US" sz="1000" dirty="0" smtClean="0"/>
              <a:t> ON </a:t>
            </a:r>
            <a:r>
              <a:rPr lang="en-US" sz="1000" dirty="0" err="1" smtClean="0"/>
              <a:t>dbo</a:t>
            </a:r>
            <a:r>
              <a:rPr lang="en-US" sz="1000" dirty="0" smtClean="0"/>
              <a:t>.[5_data].NIIN = </a:t>
            </a:r>
            <a:r>
              <a:rPr lang="en-US" sz="1000" dirty="0" err="1" smtClean="0"/>
              <a:t>dbo.problems_table.niin</a:t>
            </a:r>
            <a:r>
              <a:rPr lang="en-US" sz="1000" dirty="0" smtClean="0"/>
              <a:t> INNER JOIN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</a:t>
            </a:r>
            <a:r>
              <a:rPr lang="en-US" sz="1000" dirty="0" smtClean="0"/>
              <a:t>.[Monthly Production Archive] ON </a:t>
            </a:r>
            <a:r>
              <a:rPr lang="en-US" sz="1000" dirty="0" err="1" smtClean="0"/>
              <a:t>dbo</a:t>
            </a:r>
            <a:r>
              <a:rPr lang="en-US" sz="1000" dirty="0" smtClean="0"/>
              <a:t>.[5_data].NIIN = </a:t>
            </a:r>
            <a:r>
              <a:rPr lang="en-US" sz="1000" dirty="0" err="1" smtClean="0"/>
              <a:t>dbo</a:t>
            </a:r>
            <a:r>
              <a:rPr lang="en-US" sz="1000" dirty="0" smtClean="0"/>
              <a:t>.[Monthly Production Archive].NIIN INNER JOIN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</a:t>
            </a:r>
            <a:r>
              <a:rPr lang="en-US" sz="1000" dirty="0" smtClean="0"/>
              <a:t>.[Preferred Nouns] ON </a:t>
            </a:r>
            <a:r>
              <a:rPr lang="en-US" sz="1000" dirty="0" err="1" smtClean="0"/>
              <a:t>dbo</a:t>
            </a:r>
            <a:r>
              <a:rPr lang="en-US" sz="1000" dirty="0" smtClean="0"/>
              <a:t>.[5_data].NIIN = </a:t>
            </a:r>
            <a:r>
              <a:rPr lang="en-US" sz="1000" dirty="0" err="1" smtClean="0"/>
              <a:t>dbo</a:t>
            </a:r>
            <a:r>
              <a:rPr lang="en-US" sz="1000" dirty="0" smtClean="0"/>
              <a:t>.[Preferred Nouns].</a:t>
            </a:r>
            <a:r>
              <a:rPr lang="en-US" sz="1000" dirty="0" err="1" smtClean="0"/>
              <a:t>niin</a:t>
            </a:r>
            <a:endParaRPr lang="en-US" sz="1000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0" y="6457890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Like [forms]![switchboard]![shop select].[value] &amp; "*“ </a:t>
            </a:r>
            <a:r>
              <a:rPr lang="en-US" sz="1000" dirty="0" smtClean="0">
                <a:solidFill>
                  <a:srgbClr val="FF0000"/>
                </a:solidFill>
              </a:rPr>
              <a:t>and</a:t>
            </a:r>
            <a:r>
              <a:rPr lang="en-US" sz="1000" dirty="0" smtClean="0"/>
              <a:t> Color: Null </a:t>
            </a:r>
            <a:r>
              <a:rPr lang="en-US" sz="1000" dirty="0" smtClean="0">
                <a:solidFill>
                  <a:srgbClr val="FF0000"/>
                </a:solidFill>
              </a:rPr>
              <a:t>and</a:t>
            </a:r>
            <a:r>
              <a:rPr lang="en-US" sz="1000" dirty="0" smtClean="0"/>
              <a:t> overall: Null</a:t>
            </a:r>
          </a:p>
          <a:p>
            <a:r>
              <a:rPr lang="en-US" sz="1000" dirty="0" smtClean="0">
                <a:solidFill>
                  <a:srgbClr val="FF0000"/>
                </a:solidFill>
              </a:rPr>
              <a:t>Don’t know what these do, did not include in SQL Server.</a:t>
            </a:r>
            <a:endParaRPr lang="en-US" sz="1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533400"/>
            <a:ext cx="91440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dirty="0" smtClean="0"/>
              <a:t>count subs Query in Access</a:t>
            </a:r>
            <a:endParaRPr lang="en-US" sz="1500" dirty="0"/>
          </a:p>
        </p:txBody>
      </p:sp>
      <p:sp>
        <p:nvSpPr>
          <p:cNvPr id="6" name="TextBox 5"/>
          <p:cNvSpPr txBox="1"/>
          <p:nvPr/>
        </p:nvSpPr>
        <p:spPr>
          <a:xfrm>
            <a:off x="0" y="914400"/>
            <a:ext cx="9144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/>
              <a:t>SELECT [temp table subs in 2 column format].</a:t>
            </a:r>
            <a:r>
              <a:rPr lang="en-US" sz="1500" dirty="0" err="1" smtClean="0"/>
              <a:t>Mstr_NIIN</a:t>
            </a:r>
            <a:r>
              <a:rPr lang="en-US" sz="1500" dirty="0" smtClean="0"/>
              <a:t>, [temp table subs in 2 column format].</a:t>
            </a:r>
            <a:r>
              <a:rPr lang="en-US" sz="1500" dirty="0" err="1" smtClean="0"/>
              <a:t>Actl_NIIN</a:t>
            </a:r>
            <a:r>
              <a:rPr lang="en-US" sz="1500" dirty="0" smtClean="0"/>
              <a:t>, Count([temp table subs in 2 column format].</a:t>
            </a:r>
            <a:r>
              <a:rPr lang="en-US" sz="1500" dirty="0" err="1" smtClean="0"/>
              <a:t>Mstr_NIIN</a:t>
            </a:r>
            <a:r>
              <a:rPr lang="en-US" sz="1500" dirty="0" smtClean="0"/>
              <a:t>) AS </a:t>
            </a:r>
            <a:r>
              <a:rPr lang="en-US" sz="1500" dirty="0" err="1" smtClean="0"/>
              <a:t>CountOfMstr_NIIN</a:t>
            </a:r>
            <a:endParaRPr lang="en-US" sz="1500" dirty="0" smtClean="0"/>
          </a:p>
          <a:p>
            <a:endParaRPr lang="en-US" sz="1500" dirty="0" smtClean="0"/>
          </a:p>
          <a:p>
            <a:r>
              <a:rPr lang="en-US" sz="1500" dirty="0" smtClean="0"/>
              <a:t>FROM [temp table subs in 2 column format] INNER JOIN [temp table subs in 2 column format] AS [temp table subs in 2 column format_1] ON [temp table subs in 2 column format].</a:t>
            </a:r>
            <a:r>
              <a:rPr lang="en-US" sz="1500" dirty="0" err="1" smtClean="0"/>
              <a:t>Mstr_NIIN</a:t>
            </a:r>
            <a:r>
              <a:rPr lang="en-US" sz="1500" dirty="0" smtClean="0"/>
              <a:t> = [temp table subs in 2 column format_1].</a:t>
            </a:r>
            <a:r>
              <a:rPr lang="en-US" sz="1500" dirty="0" err="1" smtClean="0"/>
              <a:t>Mstr_NIIN</a:t>
            </a:r>
            <a:endParaRPr lang="en-US" sz="1500" dirty="0" smtClean="0"/>
          </a:p>
          <a:p>
            <a:endParaRPr lang="en-US" sz="1500" dirty="0" smtClean="0"/>
          </a:p>
          <a:p>
            <a:r>
              <a:rPr lang="en-US" sz="1500" dirty="0" smtClean="0"/>
              <a:t>GROUP BY [temp table subs in 2 column format].</a:t>
            </a:r>
            <a:r>
              <a:rPr lang="en-US" sz="1500" dirty="0" err="1" smtClean="0"/>
              <a:t>Mstr_NIIN</a:t>
            </a:r>
            <a:r>
              <a:rPr lang="en-US" sz="1500" dirty="0" smtClean="0"/>
              <a:t>, [temp table subs in 2 column format].</a:t>
            </a:r>
            <a:r>
              <a:rPr lang="en-US" sz="1500" dirty="0" err="1" smtClean="0"/>
              <a:t>Actl_NIIN</a:t>
            </a:r>
            <a:r>
              <a:rPr lang="en-US" sz="1500" dirty="0" smtClean="0"/>
              <a:t>;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3200400"/>
            <a:ext cx="91440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dirty="0" smtClean="0"/>
              <a:t>count subs Query in SQL Server 2005</a:t>
            </a:r>
            <a:endParaRPr lang="en-US" sz="1500" dirty="0"/>
          </a:p>
        </p:txBody>
      </p:sp>
      <p:sp>
        <p:nvSpPr>
          <p:cNvPr id="7" name="TextBox 6"/>
          <p:cNvSpPr txBox="1"/>
          <p:nvPr/>
        </p:nvSpPr>
        <p:spPr>
          <a:xfrm>
            <a:off x="0" y="3581400"/>
            <a:ext cx="91440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/>
              <a:t>SELECT     </a:t>
            </a:r>
            <a:r>
              <a:rPr lang="en-US" sz="1500" dirty="0" err="1" smtClean="0"/>
              <a:t>dbo</a:t>
            </a:r>
            <a:r>
              <a:rPr lang="en-US" sz="1500" dirty="0" smtClean="0"/>
              <a:t>.[temp table subs in 2 column format].</a:t>
            </a:r>
            <a:r>
              <a:rPr lang="en-US" sz="1500" dirty="0" err="1" smtClean="0"/>
              <a:t>Mstr_NIIN</a:t>
            </a:r>
            <a:r>
              <a:rPr lang="en-US" sz="1500" dirty="0" smtClean="0"/>
              <a:t>, </a:t>
            </a:r>
            <a:r>
              <a:rPr lang="en-US" sz="1500" dirty="0" err="1" smtClean="0"/>
              <a:t>dbo</a:t>
            </a:r>
            <a:r>
              <a:rPr lang="en-US" sz="1500" dirty="0" smtClean="0"/>
              <a:t>.[temp table subs in 2 column format].</a:t>
            </a:r>
            <a:r>
              <a:rPr lang="en-US" sz="1500" dirty="0" err="1" smtClean="0"/>
              <a:t>Actl_NIIN</a:t>
            </a:r>
            <a:r>
              <a:rPr lang="en-US" sz="1500" dirty="0" smtClean="0"/>
              <a:t>, </a:t>
            </a:r>
          </a:p>
          <a:p>
            <a:r>
              <a:rPr lang="en-US" sz="1500" dirty="0" smtClean="0"/>
              <a:t>                      COUNT(</a:t>
            </a:r>
            <a:r>
              <a:rPr lang="en-US" sz="1500" dirty="0" err="1" smtClean="0"/>
              <a:t>dbo</a:t>
            </a:r>
            <a:r>
              <a:rPr lang="en-US" sz="1500" dirty="0" smtClean="0"/>
              <a:t>.[temp table subs in 2 column format].</a:t>
            </a:r>
            <a:r>
              <a:rPr lang="en-US" sz="1500" dirty="0" err="1" smtClean="0"/>
              <a:t>Mstr_NIIN</a:t>
            </a:r>
            <a:r>
              <a:rPr lang="en-US" sz="1500" dirty="0" smtClean="0"/>
              <a:t>) AS </a:t>
            </a:r>
            <a:r>
              <a:rPr lang="en-US" sz="1500" dirty="0" err="1" smtClean="0"/>
              <a:t>CountOfMstr_NIIN</a:t>
            </a:r>
            <a:endParaRPr lang="en-US" sz="1500" dirty="0" smtClean="0"/>
          </a:p>
          <a:p>
            <a:endParaRPr lang="en-US" sz="1500" dirty="0" smtClean="0"/>
          </a:p>
          <a:p>
            <a:r>
              <a:rPr lang="en-US" sz="1500" dirty="0" smtClean="0"/>
              <a:t>FROM         </a:t>
            </a:r>
            <a:r>
              <a:rPr lang="en-US" sz="1500" dirty="0" err="1" smtClean="0"/>
              <a:t>dbo</a:t>
            </a:r>
            <a:r>
              <a:rPr lang="en-US" sz="1500" dirty="0" smtClean="0"/>
              <a:t>.[temp table subs in 2 column format] INNER JOIN</a:t>
            </a:r>
          </a:p>
          <a:p>
            <a:r>
              <a:rPr lang="en-US" sz="1500" dirty="0" smtClean="0"/>
              <a:t>                      </a:t>
            </a:r>
            <a:r>
              <a:rPr lang="en-US" sz="1500" dirty="0" err="1" smtClean="0"/>
              <a:t>dbo</a:t>
            </a:r>
            <a:r>
              <a:rPr lang="en-US" sz="1500" dirty="0" smtClean="0"/>
              <a:t>.[temp table subs in 2 column format] AS [temp table subs in 2 column format_1] ON </a:t>
            </a:r>
          </a:p>
          <a:p>
            <a:r>
              <a:rPr lang="en-US" sz="1500" dirty="0" smtClean="0"/>
              <a:t>                      </a:t>
            </a:r>
            <a:r>
              <a:rPr lang="en-US" sz="1500" dirty="0" err="1" smtClean="0"/>
              <a:t>dbo</a:t>
            </a:r>
            <a:r>
              <a:rPr lang="en-US" sz="1500" dirty="0" smtClean="0"/>
              <a:t>.[temp table subs in 2 column format].</a:t>
            </a:r>
            <a:r>
              <a:rPr lang="en-US" sz="1500" dirty="0" err="1" smtClean="0"/>
              <a:t>Mstr_NIIN</a:t>
            </a:r>
            <a:r>
              <a:rPr lang="en-US" sz="1500" dirty="0" smtClean="0"/>
              <a:t> = [temp table subs in 2 column format_1].</a:t>
            </a:r>
            <a:r>
              <a:rPr lang="en-US" sz="1500" dirty="0" err="1" smtClean="0"/>
              <a:t>Mstr_NIIN</a:t>
            </a:r>
            <a:endParaRPr lang="en-US" sz="1500" dirty="0" smtClean="0"/>
          </a:p>
          <a:p>
            <a:endParaRPr lang="en-US" sz="1500" dirty="0" smtClean="0"/>
          </a:p>
          <a:p>
            <a:r>
              <a:rPr lang="en-US" sz="1500" dirty="0" smtClean="0"/>
              <a:t>GROUP BY </a:t>
            </a:r>
            <a:r>
              <a:rPr lang="en-US" sz="1500" dirty="0" err="1" smtClean="0"/>
              <a:t>dbo</a:t>
            </a:r>
            <a:r>
              <a:rPr lang="en-US" sz="1500" dirty="0" smtClean="0"/>
              <a:t>.[temp table subs in 2 column format].</a:t>
            </a:r>
            <a:r>
              <a:rPr lang="en-US" sz="1500" dirty="0" err="1" smtClean="0"/>
              <a:t>Mstr_NIIN</a:t>
            </a:r>
            <a:r>
              <a:rPr lang="en-US" sz="1500" dirty="0" smtClean="0"/>
              <a:t>, </a:t>
            </a:r>
            <a:r>
              <a:rPr lang="en-US" sz="1500" dirty="0" err="1" smtClean="0"/>
              <a:t>dbo</a:t>
            </a:r>
            <a:r>
              <a:rPr lang="en-US" sz="1500" dirty="0" smtClean="0"/>
              <a:t>.[temp table subs in 2 column format].</a:t>
            </a:r>
            <a:r>
              <a:rPr lang="en-US" sz="1500" dirty="0" err="1" smtClean="0"/>
              <a:t>Actl_NIIN</a:t>
            </a:r>
            <a:endParaRPr lang="en-US" sz="1500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76200"/>
            <a:ext cx="9144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Daily MICAP and BO Report Query in Access        Different Between the 2 versions</a:t>
            </a:r>
            <a:endParaRPr lang="en-US" sz="1200" dirty="0"/>
          </a:p>
        </p:txBody>
      </p:sp>
      <p:sp>
        <p:nvSpPr>
          <p:cNvPr id="6" name="TextBox 5"/>
          <p:cNvSpPr txBox="1"/>
          <p:nvPr/>
        </p:nvSpPr>
        <p:spPr>
          <a:xfrm>
            <a:off x="0" y="457200"/>
            <a:ext cx="91440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SELECT     TOP (100) PERCENT </a:t>
            </a:r>
            <a:r>
              <a:rPr lang="en-US" sz="1200" dirty="0" err="1" smtClean="0"/>
              <a:t>dbo.MTP_master.Shop</a:t>
            </a:r>
            <a:r>
              <a:rPr lang="en-US" sz="1200" dirty="0" smtClean="0"/>
              <a:t>, </a:t>
            </a:r>
            <a:r>
              <a:rPr lang="en-US" sz="1200" dirty="0" err="1" smtClean="0"/>
              <a:t>dbo.MTP_master</a:t>
            </a:r>
            <a:r>
              <a:rPr lang="en-US" sz="1200" dirty="0" smtClean="0"/>
              <a:t>.[CNTL-NR] AS </a:t>
            </a:r>
            <a:r>
              <a:rPr lang="en-US" sz="1200" dirty="0" err="1" smtClean="0"/>
              <a:t>Cntrl</a:t>
            </a:r>
            <a:r>
              <a:rPr lang="en-US" sz="1200" dirty="0" smtClean="0"/>
              <a:t>#, </a:t>
            </a:r>
            <a:r>
              <a:rPr lang="en-US" sz="1200" dirty="0" err="1" smtClean="0"/>
              <a:t>dbo.MTP_master.FSC</a:t>
            </a:r>
            <a:r>
              <a:rPr lang="en-US" sz="1200" dirty="0" smtClean="0"/>
              <a:t>, </a:t>
            </a:r>
            <a:r>
              <a:rPr lang="en-US" sz="1200" dirty="0" err="1" smtClean="0"/>
              <a:t>dbo.MTP_master.NIIN</a:t>
            </a:r>
            <a:r>
              <a:rPr lang="en-US" sz="1200" dirty="0" smtClean="0"/>
              <a:t>, </a:t>
            </a:r>
          </a:p>
          <a:p>
            <a:r>
              <a:rPr lang="en-US" sz="1200" dirty="0" smtClean="0"/>
              <a:t>                      </a:t>
            </a:r>
            <a:r>
              <a:rPr lang="en-US" sz="1200" dirty="0" err="1" smtClean="0"/>
              <a:t>dbo.MTP_master.MMAC</a:t>
            </a:r>
            <a:r>
              <a:rPr lang="en-US" sz="1200" dirty="0" smtClean="0"/>
              <a:t> AS MC, </a:t>
            </a:r>
            <a:r>
              <a:rPr lang="en-US" sz="1200" dirty="0" err="1" smtClean="0"/>
              <a:t>dbo.MTP_master.Noun</a:t>
            </a:r>
            <a:r>
              <a:rPr lang="en-US" sz="1200" dirty="0" smtClean="0"/>
              <a:t>, dbo.MTP_master.ORG, </a:t>
            </a:r>
            <a:r>
              <a:rPr lang="en-US" sz="1200" dirty="0" err="1" smtClean="0"/>
              <a:t>dbo.MTP_master.MICAP</a:t>
            </a:r>
            <a:r>
              <a:rPr lang="en-US" sz="1200" dirty="0" smtClean="0"/>
              <a:t>, </a:t>
            </a:r>
            <a:r>
              <a:rPr lang="en-US" sz="1200" dirty="0" err="1" smtClean="0"/>
              <a:t>dbo.MTP_master</a:t>
            </a:r>
            <a:r>
              <a:rPr lang="en-US" sz="1200" dirty="0" smtClean="0"/>
              <a:t>.[BACKORDERS-JCS] AS JCS, </a:t>
            </a:r>
          </a:p>
          <a:p>
            <a:r>
              <a:rPr lang="en-US" sz="1200" dirty="0" smtClean="0"/>
              <a:t>                      </a:t>
            </a:r>
            <a:r>
              <a:rPr lang="en-US" sz="1200" dirty="0" err="1" smtClean="0"/>
              <a:t>dbo.MTP_master.YBQ</a:t>
            </a:r>
            <a:r>
              <a:rPr lang="en-US" sz="1200" dirty="0" smtClean="0"/>
              <a:t>, </a:t>
            </a:r>
            <a:r>
              <a:rPr lang="en-US" sz="1200" dirty="0" err="1" smtClean="0"/>
              <a:t>dbo.MTP_master.HP_Total</a:t>
            </a:r>
            <a:r>
              <a:rPr lang="en-US" sz="1200" dirty="0" smtClean="0"/>
              <a:t> AS [700s], </a:t>
            </a:r>
            <a:r>
              <a:rPr lang="en-US" sz="1200" dirty="0" err="1" smtClean="0"/>
              <a:t>dbo.MTP_master.BO_Tot</a:t>
            </a:r>
            <a:r>
              <a:rPr lang="en-US" sz="1200" dirty="0" smtClean="0"/>
              <a:t> AS [Total BOs], </a:t>
            </a:r>
          </a:p>
          <a:p>
            <a:r>
              <a:rPr lang="en-US" sz="1200" dirty="0" smtClean="0"/>
              <a:t>                      </a:t>
            </a:r>
            <a:r>
              <a:rPr lang="en-US" sz="1200" dirty="0" err="1" smtClean="0"/>
              <a:t>dbo.dbo_MasterQueryTable</a:t>
            </a:r>
            <a:r>
              <a:rPr lang="en-US" sz="1200" dirty="0" smtClean="0"/>
              <a:t>.[DEPOT-ASSETS-COND-A] AS [A </a:t>
            </a:r>
            <a:r>
              <a:rPr lang="en-US" sz="1200" dirty="0" err="1" smtClean="0"/>
              <a:t>Cond</a:t>
            </a:r>
            <a:r>
              <a:rPr lang="en-US" sz="1200" dirty="0" smtClean="0"/>
              <a:t>], </a:t>
            </a:r>
            <a:r>
              <a:rPr lang="en-US" sz="1200" dirty="0" err="1" smtClean="0"/>
              <a:t>dbo.dbo_MasterQueryTable</a:t>
            </a:r>
            <a:r>
              <a:rPr lang="en-US" sz="1200" dirty="0" smtClean="0"/>
              <a:t>.[DEPOT-ASSETS-COND-Z] AS [Z </a:t>
            </a:r>
            <a:r>
              <a:rPr lang="en-US" sz="1200" dirty="0" err="1" smtClean="0"/>
              <a:t>Cond</a:t>
            </a:r>
            <a:r>
              <a:rPr lang="en-US" sz="1200" dirty="0" smtClean="0"/>
              <a:t>], </a:t>
            </a:r>
          </a:p>
          <a:p>
            <a:r>
              <a:rPr lang="en-US" sz="1200" dirty="0" smtClean="0"/>
              <a:t>                      </a:t>
            </a:r>
            <a:r>
              <a:rPr lang="en-US" sz="1200" dirty="0" err="1" smtClean="0"/>
              <a:t>dbo.MTP_master.OWO</a:t>
            </a:r>
            <a:r>
              <a:rPr lang="en-US" sz="1200" dirty="0" smtClean="0"/>
              <a:t>, </a:t>
            </a:r>
            <a:r>
              <a:rPr lang="en-US" sz="1200" dirty="0" err="1" smtClean="0"/>
              <a:t>dbo.MTP_master.Prod</a:t>
            </a:r>
            <a:r>
              <a:rPr lang="en-US" sz="1200" dirty="0" smtClean="0"/>
              <a:t>, </a:t>
            </a:r>
            <a:r>
              <a:rPr lang="en-US" sz="1200" dirty="0" err="1" smtClean="0"/>
              <a:t>dbo.dbo_MasterQueryTable</a:t>
            </a:r>
            <a:r>
              <a:rPr lang="en-US" sz="1200" dirty="0" smtClean="0"/>
              <a:t>.[DEPOT-ASSETS-COND-F] AS [F </a:t>
            </a:r>
            <a:r>
              <a:rPr lang="en-US" sz="1200" dirty="0" err="1" smtClean="0"/>
              <a:t>Cond</a:t>
            </a:r>
            <a:r>
              <a:rPr lang="en-US" sz="1200" dirty="0" smtClean="0"/>
              <a:t>], </a:t>
            </a:r>
          </a:p>
          <a:p>
            <a:r>
              <a:rPr lang="en-US" sz="1200" dirty="0" smtClean="0"/>
              <a:t>                      </a:t>
            </a:r>
            <a:r>
              <a:rPr lang="en-US" sz="1200" dirty="0" err="1" smtClean="0"/>
              <a:t>dbo.MTP_master.Carc_Avail</a:t>
            </a:r>
            <a:r>
              <a:rPr lang="en-US" sz="1200" dirty="0" smtClean="0"/>
              <a:t> AS </a:t>
            </a:r>
            <a:r>
              <a:rPr lang="en-US" sz="1200" dirty="0" err="1" smtClean="0"/>
              <a:t>Carc</a:t>
            </a:r>
            <a:r>
              <a:rPr lang="en-US" sz="1200" dirty="0" smtClean="0"/>
              <a:t>, </a:t>
            </a:r>
            <a:r>
              <a:rPr lang="en-US" sz="1200" dirty="0" err="1" smtClean="0"/>
              <a:t>dbo.MTP_master.Parts_avail</a:t>
            </a:r>
            <a:r>
              <a:rPr lang="en-US" sz="1200" dirty="0" smtClean="0"/>
              <a:t> AS Parts, </a:t>
            </a:r>
            <a:r>
              <a:rPr lang="en-US" sz="1200" dirty="0" err="1" smtClean="0"/>
              <a:t>dbo.MTP_master.Hours_Avail</a:t>
            </a:r>
            <a:r>
              <a:rPr lang="en-US" sz="1200" dirty="0" smtClean="0"/>
              <a:t> AS Hours, </a:t>
            </a:r>
          </a:p>
          <a:p>
            <a:r>
              <a:rPr lang="en-US" sz="1200" dirty="0" smtClean="0"/>
              <a:t>                      </a:t>
            </a:r>
            <a:r>
              <a:rPr lang="en-US" sz="1200" dirty="0" err="1" smtClean="0"/>
              <a:t>dbo.MTP_master.Funds_Avail</a:t>
            </a:r>
            <a:r>
              <a:rPr lang="en-US" sz="1200" dirty="0" smtClean="0"/>
              <a:t> AS Funds</a:t>
            </a:r>
          </a:p>
          <a:p>
            <a:endParaRPr lang="en-US" sz="1200" dirty="0" smtClean="0"/>
          </a:p>
          <a:p>
            <a:r>
              <a:rPr lang="en-US" sz="1200" dirty="0" smtClean="0"/>
              <a:t>FROM         </a:t>
            </a:r>
            <a:r>
              <a:rPr lang="en-US" sz="1200" dirty="0" err="1" smtClean="0"/>
              <a:t>dbo.MTP_master</a:t>
            </a:r>
            <a:r>
              <a:rPr lang="en-US" sz="1200" dirty="0" smtClean="0"/>
              <a:t> INNER JOIN</a:t>
            </a:r>
          </a:p>
          <a:p>
            <a:r>
              <a:rPr lang="en-US" sz="1200" dirty="0" smtClean="0"/>
              <a:t>                      </a:t>
            </a:r>
            <a:r>
              <a:rPr lang="en-US" sz="1200" dirty="0" err="1" smtClean="0"/>
              <a:t>dbo.dbo_MasterQueryTable</a:t>
            </a:r>
            <a:r>
              <a:rPr lang="en-US" sz="1200" dirty="0" smtClean="0"/>
              <a:t> ON </a:t>
            </a:r>
            <a:r>
              <a:rPr lang="en-US" sz="1200" dirty="0" err="1" smtClean="0"/>
              <a:t>dbo.MTP_master.NIIN</a:t>
            </a:r>
            <a:r>
              <a:rPr lang="en-US" sz="1200" dirty="0" smtClean="0"/>
              <a:t> = </a:t>
            </a:r>
            <a:r>
              <a:rPr lang="en-US" sz="1200" dirty="0" err="1" smtClean="0"/>
              <a:t>dbo.dbo_MasterQueryTable.NIIN</a:t>
            </a:r>
            <a:endParaRPr lang="en-US" sz="1200" dirty="0" smtClean="0"/>
          </a:p>
          <a:p>
            <a:endParaRPr lang="en-US" sz="1200" dirty="0" smtClean="0"/>
          </a:p>
          <a:p>
            <a:r>
              <a:rPr lang="en-US" sz="1200" dirty="0" smtClean="0"/>
              <a:t>ORDER BY </a:t>
            </a:r>
            <a:r>
              <a:rPr lang="en-US" sz="1200" dirty="0" err="1" smtClean="0"/>
              <a:t>dbo.MTP_master.Shop</a:t>
            </a:r>
            <a:r>
              <a:rPr lang="en-US" sz="1200" dirty="0" smtClean="0"/>
              <a:t>, </a:t>
            </a:r>
            <a:r>
              <a:rPr lang="en-US" sz="1200" dirty="0" err="1" smtClean="0"/>
              <a:t>Cntrl</a:t>
            </a:r>
            <a:r>
              <a:rPr lang="en-US" sz="1200" dirty="0" smtClean="0"/>
              <a:t>#</a:t>
            </a:r>
            <a:endParaRPr lang="en-US" sz="1200" dirty="0"/>
          </a:p>
        </p:txBody>
      </p:sp>
      <p:sp>
        <p:nvSpPr>
          <p:cNvPr id="5" name="TextBox 4"/>
          <p:cNvSpPr txBox="1"/>
          <p:nvPr/>
        </p:nvSpPr>
        <p:spPr>
          <a:xfrm>
            <a:off x="0" y="3581400"/>
            <a:ext cx="9144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Daily MICAP and BO Report Query in SQL Server 2005</a:t>
            </a:r>
            <a:endParaRPr lang="en-US" sz="1200" dirty="0"/>
          </a:p>
        </p:txBody>
      </p:sp>
      <p:sp>
        <p:nvSpPr>
          <p:cNvPr id="7" name="TextBox 6"/>
          <p:cNvSpPr txBox="1"/>
          <p:nvPr/>
        </p:nvSpPr>
        <p:spPr>
          <a:xfrm>
            <a:off x="0" y="3962400"/>
            <a:ext cx="9144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SELECT </a:t>
            </a:r>
            <a:r>
              <a:rPr lang="en-US" sz="1200" dirty="0" err="1" smtClean="0"/>
              <a:t>MTP_master.Shop</a:t>
            </a:r>
            <a:r>
              <a:rPr lang="en-US" sz="1200" dirty="0" smtClean="0"/>
              <a:t> AS Expr1, </a:t>
            </a:r>
            <a:r>
              <a:rPr lang="en-US" sz="1200" dirty="0" err="1" smtClean="0"/>
              <a:t>MTP_master</a:t>
            </a:r>
            <a:r>
              <a:rPr lang="en-US" sz="1200" dirty="0" smtClean="0"/>
              <a:t>.[CNTL-NR] AS [</a:t>
            </a:r>
            <a:r>
              <a:rPr lang="en-US" sz="1200" dirty="0" err="1" smtClean="0"/>
              <a:t>Cntrl</a:t>
            </a:r>
            <a:r>
              <a:rPr lang="en-US" sz="1200" dirty="0" smtClean="0"/>
              <a:t>#], MTP_master.FSC AS Expr2, </a:t>
            </a:r>
            <a:r>
              <a:rPr lang="en-US" sz="1200" dirty="0" err="1" smtClean="0"/>
              <a:t>MTP_master.NIIN</a:t>
            </a:r>
            <a:r>
              <a:rPr lang="en-US" sz="1200" dirty="0" smtClean="0"/>
              <a:t> AS Expr3, </a:t>
            </a:r>
            <a:r>
              <a:rPr lang="en-US" sz="1200" dirty="0" err="1" smtClean="0"/>
              <a:t>MTP_master.MMAC</a:t>
            </a:r>
            <a:r>
              <a:rPr lang="en-US" sz="1200" dirty="0" smtClean="0"/>
              <a:t> AS MC, </a:t>
            </a:r>
            <a:r>
              <a:rPr lang="en-US" sz="1200" dirty="0" err="1" smtClean="0"/>
              <a:t>dbo_MasterQueryTable.Noun</a:t>
            </a:r>
            <a:r>
              <a:rPr lang="en-US" sz="1200" dirty="0" smtClean="0"/>
              <a:t>, MTP_master.ORG AS Expr4, </a:t>
            </a:r>
            <a:r>
              <a:rPr lang="en-US" sz="1200" dirty="0" err="1" smtClean="0"/>
              <a:t>MTP_master.MICAP</a:t>
            </a:r>
            <a:r>
              <a:rPr lang="en-US" sz="1200" dirty="0" smtClean="0"/>
              <a:t> AS Expr5, </a:t>
            </a:r>
            <a:r>
              <a:rPr lang="en-US" sz="1200" dirty="0" err="1" smtClean="0"/>
              <a:t>MTP_master</a:t>
            </a:r>
            <a:r>
              <a:rPr lang="en-US" sz="1200" dirty="0" smtClean="0"/>
              <a:t>.[BACKORDERS-JCS] AS JCS, MTP_master.YBQ AS Expr6, </a:t>
            </a:r>
            <a:r>
              <a:rPr lang="en-US" sz="1200" dirty="0" err="1" smtClean="0"/>
              <a:t>MTP_master.HP_Total</a:t>
            </a:r>
            <a:r>
              <a:rPr lang="en-US" sz="1200" dirty="0" smtClean="0"/>
              <a:t> AS 700s, </a:t>
            </a:r>
            <a:r>
              <a:rPr lang="en-US" sz="1200" dirty="0" err="1" smtClean="0"/>
              <a:t>MTP_master.BO_Tot</a:t>
            </a:r>
            <a:r>
              <a:rPr lang="en-US" sz="1200" dirty="0" smtClean="0"/>
              <a:t> AS [Total BOs], </a:t>
            </a:r>
            <a:r>
              <a:rPr lang="en-US" sz="1200" dirty="0" err="1" smtClean="0"/>
              <a:t>dbo_MasterQueryTable</a:t>
            </a:r>
            <a:r>
              <a:rPr lang="en-US" sz="1200" dirty="0" smtClean="0"/>
              <a:t>.[DEPOT-ASSETS-COND-A] AS [A </a:t>
            </a:r>
            <a:r>
              <a:rPr lang="en-US" sz="1200" dirty="0" err="1" smtClean="0"/>
              <a:t>Cond</a:t>
            </a:r>
            <a:r>
              <a:rPr lang="en-US" sz="1200" dirty="0" smtClean="0"/>
              <a:t>], </a:t>
            </a:r>
            <a:r>
              <a:rPr lang="en-US" sz="1200" dirty="0" err="1" smtClean="0"/>
              <a:t>dbo_MasterQueryTable</a:t>
            </a:r>
            <a:r>
              <a:rPr lang="en-US" sz="1200" dirty="0" smtClean="0"/>
              <a:t>.[DEPOT-ASSETS-COND-Z] AS [Z </a:t>
            </a:r>
            <a:r>
              <a:rPr lang="en-US" sz="1200" dirty="0" err="1" smtClean="0"/>
              <a:t>Cond</a:t>
            </a:r>
            <a:r>
              <a:rPr lang="en-US" sz="1200" dirty="0" smtClean="0"/>
              <a:t>], MTP_master.OWO AS Expr7, </a:t>
            </a:r>
            <a:r>
              <a:rPr lang="en-US" sz="1200" dirty="0" err="1" smtClean="0"/>
              <a:t>MTP_master.Prod</a:t>
            </a:r>
            <a:r>
              <a:rPr lang="en-US" sz="1200" dirty="0" smtClean="0"/>
              <a:t> AS Expr8, </a:t>
            </a:r>
            <a:r>
              <a:rPr lang="en-US" sz="1200" dirty="0" err="1" smtClean="0"/>
              <a:t>dbo_MasterQueryTable</a:t>
            </a:r>
            <a:r>
              <a:rPr lang="en-US" sz="1200" dirty="0" smtClean="0"/>
              <a:t>.[DEPOT-ASSETS-COND-F] AS [F </a:t>
            </a:r>
            <a:r>
              <a:rPr lang="en-US" sz="1200" dirty="0" err="1" smtClean="0"/>
              <a:t>Cond</a:t>
            </a:r>
            <a:r>
              <a:rPr lang="en-US" sz="1200" dirty="0" smtClean="0"/>
              <a:t>], </a:t>
            </a:r>
            <a:r>
              <a:rPr lang="en-US" sz="1200" dirty="0" err="1" smtClean="0"/>
              <a:t>MTP_master.Carc_Avail</a:t>
            </a:r>
            <a:r>
              <a:rPr lang="en-US" sz="1200" dirty="0" smtClean="0"/>
              <a:t> AS </a:t>
            </a:r>
            <a:r>
              <a:rPr lang="en-US" sz="1200" dirty="0" err="1" smtClean="0"/>
              <a:t>Carc</a:t>
            </a:r>
            <a:r>
              <a:rPr lang="en-US" sz="1200" dirty="0" smtClean="0"/>
              <a:t>, </a:t>
            </a:r>
            <a:r>
              <a:rPr lang="en-US" sz="1200" dirty="0" err="1" smtClean="0"/>
              <a:t>MTP_master.Parts_avail</a:t>
            </a:r>
            <a:r>
              <a:rPr lang="en-US" sz="1200" dirty="0" smtClean="0"/>
              <a:t> AS Parts, </a:t>
            </a:r>
            <a:r>
              <a:rPr lang="en-US" sz="1200" dirty="0" err="1" smtClean="0"/>
              <a:t>MTP_master.Hours_Avail</a:t>
            </a:r>
            <a:r>
              <a:rPr lang="en-US" sz="1200" dirty="0" smtClean="0"/>
              <a:t> AS Hours, </a:t>
            </a:r>
            <a:r>
              <a:rPr lang="en-US" sz="1200" dirty="0" err="1" smtClean="0"/>
              <a:t>MTP_master.Funds_Avail</a:t>
            </a:r>
            <a:r>
              <a:rPr lang="en-US" sz="1200" dirty="0" smtClean="0"/>
              <a:t> AS Funds</a:t>
            </a:r>
          </a:p>
          <a:p>
            <a:endParaRPr lang="en-US" sz="1200" dirty="0" smtClean="0"/>
          </a:p>
          <a:p>
            <a:r>
              <a:rPr lang="en-US" sz="1200" dirty="0" smtClean="0"/>
              <a:t>FROM </a:t>
            </a:r>
            <a:r>
              <a:rPr lang="en-US" sz="1200" dirty="0" err="1" smtClean="0"/>
              <a:t>dbo_MasterQueryTable</a:t>
            </a:r>
            <a:r>
              <a:rPr lang="en-US" sz="1200" dirty="0" smtClean="0"/>
              <a:t>, </a:t>
            </a:r>
            <a:r>
              <a:rPr lang="en-US" sz="1200" dirty="0" err="1" smtClean="0"/>
              <a:t>MTP_master</a:t>
            </a:r>
            <a:endParaRPr lang="en-US" sz="1200" dirty="0" smtClean="0"/>
          </a:p>
          <a:p>
            <a:endParaRPr lang="en-US" sz="1200" dirty="0" smtClean="0"/>
          </a:p>
          <a:p>
            <a:r>
              <a:rPr lang="en-US" sz="1200" dirty="0" smtClean="0"/>
              <a:t>WHERE (((</a:t>
            </a:r>
            <a:r>
              <a:rPr lang="en-US" sz="1200" dirty="0" err="1" smtClean="0"/>
              <a:t>MTP_master.Shop</a:t>
            </a:r>
            <a:r>
              <a:rPr lang="en-US" sz="1200" dirty="0" smtClean="0"/>
              <a:t>) Like </a:t>
            </a:r>
            <a:r>
              <a:rPr lang="en-US" sz="1200" dirty="0" err="1" smtClean="0"/>
              <a:t>forms!switchboard</a:t>
            </a:r>
            <a:r>
              <a:rPr lang="en-US" sz="1200" dirty="0" smtClean="0"/>
              <a:t>![shop select].value &amp; "*"))</a:t>
            </a:r>
          </a:p>
          <a:p>
            <a:endParaRPr lang="en-US" sz="1200" dirty="0" smtClean="0"/>
          </a:p>
          <a:p>
            <a:r>
              <a:rPr lang="en-US" sz="1200" dirty="0" smtClean="0"/>
              <a:t>ORDER BY </a:t>
            </a:r>
            <a:r>
              <a:rPr lang="en-US" sz="1200" dirty="0" err="1" smtClean="0"/>
              <a:t>MTP_master.Shop</a:t>
            </a:r>
            <a:r>
              <a:rPr lang="en-US" sz="1200" dirty="0" smtClean="0"/>
              <a:t>, </a:t>
            </a:r>
            <a:r>
              <a:rPr lang="en-US" sz="1200" dirty="0" err="1" smtClean="0"/>
              <a:t>MTP_master</a:t>
            </a:r>
            <a:r>
              <a:rPr lang="en-US" sz="1200" dirty="0" smtClean="0"/>
              <a:t>.[CNTL-NR];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0" y="6457890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Like [forms]![switchboard]![shop select].[value] &amp; "*“ </a:t>
            </a:r>
          </a:p>
          <a:p>
            <a:r>
              <a:rPr lang="en-US" sz="1000" dirty="0" smtClean="0">
                <a:solidFill>
                  <a:srgbClr val="FF0000"/>
                </a:solidFill>
              </a:rPr>
              <a:t>Don’t know what these do, did not include in SQL Server.</a:t>
            </a:r>
            <a:endParaRPr lang="en-US" sz="1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53340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I&amp;S Query in Access      Different Between the 2 versions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0" y="914400"/>
            <a:ext cx="9144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SELECT dbo_Actl2MstrNIIN.Actl_NIIN, dbo_Actl2MstrNIIN.Mstr_NIIN</a:t>
            </a:r>
          </a:p>
          <a:p>
            <a:endParaRPr lang="en-US" sz="2000" dirty="0" smtClean="0"/>
          </a:p>
          <a:p>
            <a:r>
              <a:rPr lang="en-US" sz="2000" dirty="0" smtClean="0"/>
              <a:t>FROM </a:t>
            </a:r>
            <a:r>
              <a:rPr lang="en-US" sz="2000" dirty="0" err="1" smtClean="0"/>
              <a:t>MTP_master</a:t>
            </a:r>
            <a:r>
              <a:rPr lang="en-US" sz="2000" dirty="0" smtClean="0"/>
              <a:t> LEFT JOIN dbo_Actl2MstrNIIN ON </a:t>
            </a:r>
            <a:r>
              <a:rPr lang="en-US" sz="2000" dirty="0" err="1" smtClean="0"/>
              <a:t>MTP_master.NIIN</a:t>
            </a:r>
            <a:r>
              <a:rPr lang="en-US" sz="2000" dirty="0" smtClean="0"/>
              <a:t> = dbo_Actl2MstrNIIN.InS_NIIN</a:t>
            </a:r>
          </a:p>
          <a:p>
            <a:endParaRPr lang="en-US" sz="2000" dirty="0" smtClean="0"/>
          </a:p>
          <a:p>
            <a:r>
              <a:rPr lang="en-US" sz="2000" dirty="0" smtClean="0"/>
              <a:t>WHERE (((dbo_Actl2MstrNIIN.Mstr_NIIN)=[forms]![</a:t>
            </a:r>
            <a:r>
              <a:rPr lang="en-US" sz="2000" dirty="0" err="1" smtClean="0"/>
              <a:t>problems_table</a:t>
            </a:r>
            <a:r>
              <a:rPr lang="en-US" sz="2000" dirty="0" smtClean="0"/>
              <a:t>].[</a:t>
            </a:r>
            <a:r>
              <a:rPr lang="en-US" sz="2000" dirty="0" err="1" smtClean="0"/>
              <a:t>niin</a:t>
            </a:r>
            <a:r>
              <a:rPr lang="en-US" sz="2000" dirty="0" smtClean="0"/>
              <a:t>]));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320040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I&amp;S Query in SQL Server 2005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0" y="3581400"/>
            <a:ext cx="9144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SELECT     dbo.dbo_Actl2MstrNIIN.Actl_NIIN, dbo.dbo_Actl2MstrNIIN.Mstr_NIIN, dbo.dbo_Actl2MstrNIIN.OOU_Code</a:t>
            </a:r>
          </a:p>
          <a:p>
            <a:endParaRPr lang="en-US" dirty="0" smtClean="0"/>
          </a:p>
          <a:p>
            <a:r>
              <a:rPr lang="en-US" dirty="0" smtClean="0"/>
              <a:t>FROM         dbo.dbo_Actl2MstrNIIN INNER JOIN</a:t>
            </a:r>
          </a:p>
          <a:p>
            <a:r>
              <a:rPr lang="en-US" dirty="0" smtClean="0"/>
              <a:t>                      </a:t>
            </a:r>
            <a:r>
              <a:rPr lang="en-US" dirty="0" err="1" smtClean="0"/>
              <a:t>dbo.MTP_master</a:t>
            </a:r>
            <a:r>
              <a:rPr lang="en-US" dirty="0" smtClean="0"/>
              <a:t> ON dbo.dbo_Actl2MstrNIIN.Mstr_NIIN = </a:t>
            </a:r>
            <a:r>
              <a:rPr lang="en-US" dirty="0" err="1" smtClean="0"/>
              <a:t>dbo.MTP_master.NIIN</a:t>
            </a:r>
            <a:endParaRPr lang="en-US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0" y="6457890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[forms]![</a:t>
            </a:r>
            <a:r>
              <a:rPr lang="en-US" sz="1000" dirty="0" err="1" smtClean="0"/>
              <a:t>problems_table</a:t>
            </a:r>
            <a:r>
              <a:rPr lang="en-US" sz="1000" dirty="0" smtClean="0"/>
              <a:t>].[</a:t>
            </a:r>
            <a:r>
              <a:rPr lang="en-US" sz="1000" dirty="0" err="1" smtClean="0"/>
              <a:t>niin</a:t>
            </a:r>
            <a:r>
              <a:rPr lang="en-US" sz="1000" dirty="0" smtClean="0"/>
              <a:t>]</a:t>
            </a:r>
          </a:p>
          <a:p>
            <a:r>
              <a:rPr lang="en-US" sz="1000" dirty="0" smtClean="0">
                <a:solidFill>
                  <a:srgbClr val="FF0000"/>
                </a:solidFill>
              </a:rPr>
              <a:t>Don’t know what these do, did not include in SQL Server.</a:t>
            </a:r>
            <a:endParaRPr lang="en-US" sz="1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53340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MTAA BO BURNDOWN DATA Query in Access       Different Between the 2 versions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0" y="914400"/>
            <a:ext cx="914400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SELECT </a:t>
            </a:r>
            <a:r>
              <a:rPr lang="en-US" sz="1000" dirty="0" err="1" smtClean="0"/>
              <a:t>MTP_master.Shop</a:t>
            </a:r>
            <a:r>
              <a:rPr lang="en-US" sz="1000" dirty="0" smtClean="0"/>
              <a:t> AS Expr1, </a:t>
            </a:r>
            <a:r>
              <a:rPr lang="en-US" sz="1000" dirty="0" err="1" smtClean="0"/>
              <a:t>MTP_master</a:t>
            </a:r>
            <a:r>
              <a:rPr lang="en-US" sz="1000" dirty="0" smtClean="0"/>
              <a:t>.[CNTL-NR] AS [</a:t>
            </a:r>
            <a:r>
              <a:rPr lang="en-US" sz="1000" dirty="0" err="1" smtClean="0"/>
              <a:t>Cntrl</a:t>
            </a:r>
            <a:r>
              <a:rPr lang="en-US" sz="1000" dirty="0" smtClean="0"/>
              <a:t>#], MTP_master.FSC AS Expr2, </a:t>
            </a:r>
            <a:r>
              <a:rPr lang="en-US" sz="1000" dirty="0" err="1" smtClean="0"/>
              <a:t>MTP_master.NIIN</a:t>
            </a:r>
            <a:r>
              <a:rPr lang="en-US" sz="1000" dirty="0" smtClean="0"/>
              <a:t> AS Expr3, </a:t>
            </a:r>
            <a:r>
              <a:rPr lang="en-US" sz="1000" dirty="0" err="1" smtClean="0"/>
              <a:t>MTP_master.MMAC</a:t>
            </a:r>
            <a:r>
              <a:rPr lang="en-US" sz="1000" dirty="0" smtClean="0"/>
              <a:t> AS MC, </a:t>
            </a:r>
            <a:r>
              <a:rPr lang="en-US" sz="1000" dirty="0" err="1" smtClean="0"/>
              <a:t>MTP_master.Noun</a:t>
            </a:r>
            <a:r>
              <a:rPr lang="en-US" sz="1000" dirty="0" smtClean="0"/>
              <a:t> AS Expr4, </a:t>
            </a:r>
            <a:r>
              <a:rPr lang="en-US" sz="1000" dirty="0" err="1" smtClean="0"/>
              <a:t>MTP_master.MICAP</a:t>
            </a:r>
            <a:r>
              <a:rPr lang="en-US" sz="1000" dirty="0" smtClean="0"/>
              <a:t> AS Expr5, </a:t>
            </a:r>
            <a:r>
              <a:rPr lang="en-US" sz="1000" dirty="0" err="1" smtClean="0"/>
              <a:t>MTP_master</a:t>
            </a:r>
            <a:r>
              <a:rPr lang="en-US" sz="1000" dirty="0" smtClean="0"/>
              <a:t>.[BACKORDERS-JCS] AS JCS, </a:t>
            </a:r>
            <a:r>
              <a:rPr lang="en-US" sz="1000" dirty="0" err="1" smtClean="0"/>
              <a:t>MTP_master.BO_Tot</a:t>
            </a:r>
            <a:r>
              <a:rPr lang="en-US" sz="1000" dirty="0" smtClean="0"/>
              <a:t> AS [Total BO], </a:t>
            </a:r>
            <a:r>
              <a:rPr lang="en-US" sz="1000" dirty="0" err="1" smtClean="0"/>
              <a:t>dbo_MasterQueryTable</a:t>
            </a:r>
            <a:r>
              <a:rPr lang="en-US" sz="1000" dirty="0" smtClean="0"/>
              <a:t>.[DEPOT-ASSETS-COND-A] AS [A </a:t>
            </a:r>
            <a:r>
              <a:rPr lang="en-US" sz="1000" dirty="0" err="1" smtClean="0"/>
              <a:t>Cond</a:t>
            </a:r>
            <a:r>
              <a:rPr lang="en-US" sz="1000" dirty="0" smtClean="0"/>
              <a:t>], </a:t>
            </a:r>
            <a:r>
              <a:rPr lang="en-US" sz="1000" dirty="0" err="1" smtClean="0"/>
              <a:t>dbo_MasterQueryTable</a:t>
            </a:r>
            <a:r>
              <a:rPr lang="en-US" sz="1000" dirty="0" smtClean="0"/>
              <a:t>.[DEPOT-ASSETS-COND-Z] AS [Z </a:t>
            </a:r>
            <a:r>
              <a:rPr lang="en-US" sz="1000" dirty="0" err="1" smtClean="0"/>
              <a:t>cond</a:t>
            </a:r>
            <a:r>
              <a:rPr lang="en-US" sz="1000" dirty="0" smtClean="0"/>
              <a:t>], </a:t>
            </a:r>
            <a:r>
              <a:rPr lang="en-US" sz="1000" dirty="0" err="1" smtClean="0"/>
              <a:t>dbo_MasterQueryTable</a:t>
            </a:r>
            <a:r>
              <a:rPr lang="en-US" sz="1000" dirty="0" smtClean="0"/>
              <a:t>.[DEPOT-ASSETS-COND-F] AS [F </a:t>
            </a:r>
            <a:r>
              <a:rPr lang="en-US" sz="1000" dirty="0" err="1" smtClean="0"/>
              <a:t>Cond</a:t>
            </a:r>
            <a:r>
              <a:rPr lang="en-US" sz="1000" dirty="0" smtClean="0"/>
              <a:t>], MTP_master.OWO AS Expr6, </a:t>
            </a:r>
            <a:r>
              <a:rPr lang="en-US" sz="1000" dirty="0" err="1" smtClean="0"/>
              <a:t>MTP_master.Prod</a:t>
            </a:r>
            <a:r>
              <a:rPr lang="en-US" sz="1000" dirty="0" smtClean="0"/>
              <a:t> AS Expr7, </a:t>
            </a:r>
            <a:r>
              <a:rPr lang="en-US" sz="1000" dirty="0" err="1" smtClean="0"/>
              <a:t>MTP_master.Carc_Avail</a:t>
            </a:r>
            <a:r>
              <a:rPr lang="en-US" sz="1000" dirty="0" smtClean="0"/>
              <a:t> AS </a:t>
            </a:r>
            <a:r>
              <a:rPr lang="en-US" sz="1000" dirty="0" err="1" smtClean="0"/>
              <a:t>Carc</a:t>
            </a:r>
            <a:r>
              <a:rPr lang="en-US" sz="1000" dirty="0" smtClean="0"/>
              <a:t>, </a:t>
            </a:r>
            <a:r>
              <a:rPr lang="en-US" sz="1000" dirty="0" err="1" smtClean="0"/>
              <a:t>MTP_master.Parts_avail</a:t>
            </a:r>
            <a:r>
              <a:rPr lang="en-US" sz="1000" dirty="0" smtClean="0"/>
              <a:t> AS Parts, </a:t>
            </a:r>
            <a:r>
              <a:rPr lang="en-US" sz="1000" dirty="0" err="1" smtClean="0"/>
              <a:t>MTP_master.Hours_Avail</a:t>
            </a:r>
            <a:r>
              <a:rPr lang="en-US" sz="1000" dirty="0" smtClean="0"/>
              <a:t> AS Hours, </a:t>
            </a:r>
            <a:r>
              <a:rPr lang="en-US" sz="1000" dirty="0" err="1" smtClean="0"/>
              <a:t>MTP_master.Funds_Avail</a:t>
            </a:r>
            <a:r>
              <a:rPr lang="en-US" sz="1000" dirty="0" smtClean="0"/>
              <a:t> AS Funds, MTP_master.ORG AS Expr8, MTP_master.NAME AS Expr9, </a:t>
            </a:r>
            <a:r>
              <a:rPr lang="en-US" sz="1000" dirty="0" err="1" smtClean="0"/>
              <a:t>MTP_master.PHONE</a:t>
            </a:r>
            <a:r>
              <a:rPr lang="en-US" sz="1000" dirty="0" smtClean="0"/>
              <a:t> AS Expr10</a:t>
            </a:r>
          </a:p>
          <a:p>
            <a:endParaRPr lang="en-US" sz="1000" dirty="0" smtClean="0"/>
          </a:p>
          <a:p>
            <a:r>
              <a:rPr lang="en-US" sz="1000" dirty="0" smtClean="0"/>
              <a:t>FROM </a:t>
            </a:r>
            <a:r>
              <a:rPr lang="en-US" sz="1000" dirty="0" err="1" smtClean="0"/>
              <a:t>dbo_MasterQueryTable</a:t>
            </a:r>
            <a:r>
              <a:rPr lang="en-US" sz="1000" dirty="0" smtClean="0"/>
              <a:t>, </a:t>
            </a:r>
            <a:r>
              <a:rPr lang="en-US" sz="1000" dirty="0" err="1" smtClean="0"/>
              <a:t>MTP_master</a:t>
            </a:r>
            <a:endParaRPr lang="en-US" sz="1000" dirty="0" smtClean="0"/>
          </a:p>
          <a:p>
            <a:endParaRPr lang="en-US" sz="1000" dirty="0" smtClean="0"/>
          </a:p>
          <a:p>
            <a:r>
              <a:rPr lang="en-US" sz="1000" dirty="0" smtClean="0"/>
              <a:t>WHERE (((</a:t>
            </a:r>
            <a:r>
              <a:rPr lang="en-US" sz="1000" dirty="0" err="1" smtClean="0"/>
              <a:t>MTP_master.Shop</a:t>
            </a:r>
            <a:r>
              <a:rPr lang="en-US" sz="1000" dirty="0" smtClean="0"/>
              <a:t>) Like "MTAA**"))</a:t>
            </a:r>
          </a:p>
          <a:p>
            <a:endParaRPr lang="en-US" sz="1000" dirty="0" smtClean="0"/>
          </a:p>
          <a:p>
            <a:r>
              <a:rPr lang="en-US" sz="1000" dirty="0" smtClean="0"/>
              <a:t>ORDER BY </a:t>
            </a:r>
            <a:r>
              <a:rPr lang="en-US" sz="1000" dirty="0" err="1" smtClean="0"/>
              <a:t>MTP_master.Shop</a:t>
            </a:r>
            <a:r>
              <a:rPr lang="en-US" sz="1000" dirty="0" smtClean="0"/>
              <a:t>, </a:t>
            </a:r>
            <a:r>
              <a:rPr lang="en-US" sz="1000" dirty="0" err="1" smtClean="0"/>
              <a:t>MTP_master</a:t>
            </a:r>
            <a:r>
              <a:rPr lang="en-US" sz="1000" dirty="0" smtClean="0"/>
              <a:t>.[CNTL-NR];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320040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MTAA BO BURNDOWN DATA Query in SQL Server 2005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0" y="3581400"/>
            <a:ext cx="91440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SELECT     TOP (2147483647) WITH TIES </a:t>
            </a:r>
            <a:r>
              <a:rPr lang="en-US" sz="1000" dirty="0" err="1" smtClean="0"/>
              <a:t>dbo.MTP_master.Shop</a:t>
            </a:r>
            <a:r>
              <a:rPr lang="en-US" sz="1000" dirty="0" smtClean="0"/>
              <a:t>, </a:t>
            </a:r>
            <a:r>
              <a:rPr lang="en-US" sz="1000" dirty="0" err="1" smtClean="0"/>
              <a:t>dbo.MTP_master</a:t>
            </a:r>
            <a:r>
              <a:rPr lang="en-US" sz="1000" dirty="0" smtClean="0"/>
              <a:t>.[CNTL-NR] AS </a:t>
            </a:r>
            <a:r>
              <a:rPr lang="en-US" sz="1000" dirty="0" err="1" smtClean="0"/>
              <a:t>Cntrl</a:t>
            </a:r>
            <a:r>
              <a:rPr lang="en-US" sz="1000" dirty="0" smtClean="0"/>
              <a:t>#, </a:t>
            </a:r>
            <a:r>
              <a:rPr lang="en-US" sz="1000" dirty="0" err="1" smtClean="0"/>
              <a:t>dbo.MTP_master.FSC</a:t>
            </a:r>
            <a:r>
              <a:rPr lang="en-US" sz="1000" dirty="0" smtClean="0"/>
              <a:t>, </a:t>
            </a:r>
            <a:r>
              <a:rPr lang="en-US" sz="1000" dirty="0" err="1" smtClean="0"/>
              <a:t>dbo.MTP_master.NIIN</a:t>
            </a:r>
            <a:r>
              <a:rPr lang="en-US" sz="1000" dirty="0" smtClean="0"/>
              <a:t>, 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dbo.MTP_master.MMAC</a:t>
            </a:r>
            <a:r>
              <a:rPr lang="en-US" sz="1000" dirty="0" smtClean="0"/>
              <a:t> AS MC, </a:t>
            </a:r>
            <a:r>
              <a:rPr lang="en-US" sz="1000" dirty="0" err="1" smtClean="0"/>
              <a:t>dbo.MTP_master.Noun</a:t>
            </a:r>
            <a:r>
              <a:rPr lang="en-US" sz="1000" dirty="0" smtClean="0"/>
              <a:t>, </a:t>
            </a:r>
            <a:r>
              <a:rPr lang="en-US" sz="1000" dirty="0" err="1" smtClean="0"/>
              <a:t>dbo.MTP_master.MICAP</a:t>
            </a:r>
            <a:r>
              <a:rPr lang="en-US" sz="1000" dirty="0" smtClean="0"/>
              <a:t>, </a:t>
            </a:r>
            <a:r>
              <a:rPr lang="en-US" sz="1000" dirty="0" err="1" smtClean="0"/>
              <a:t>dbo.MTP_master</a:t>
            </a:r>
            <a:r>
              <a:rPr lang="en-US" sz="1000" dirty="0" smtClean="0"/>
              <a:t>.[BACKORDERS-JCS] AS JCS, 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dbo.MTP_master.BO_Tot</a:t>
            </a:r>
            <a:r>
              <a:rPr lang="en-US" sz="1000" dirty="0" smtClean="0"/>
              <a:t> AS [Total BO], </a:t>
            </a:r>
            <a:r>
              <a:rPr lang="en-US" sz="1000" dirty="0" err="1" smtClean="0"/>
              <a:t>dbo.dbo_MasterQueryTable</a:t>
            </a:r>
            <a:r>
              <a:rPr lang="en-US" sz="1000" dirty="0" smtClean="0"/>
              <a:t>.[DEPOT-ASSETS-COND-A] AS [A </a:t>
            </a:r>
            <a:r>
              <a:rPr lang="en-US" sz="1000" dirty="0" err="1" smtClean="0"/>
              <a:t>Cond</a:t>
            </a:r>
            <a:r>
              <a:rPr lang="en-US" sz="1000" dirty="0" smtClean="0"/>
              <a:t>], 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dbo.dbo_MasterQueryTable</a:t>
            </a:r>
            <a:r>
              <a:rPr lang="en-US" sz="1000" dirty="0" smtClean="0"/>
              <a:t>.[DEPOT-ASSETS-COND-Z] AS [Z </a:t>
            </a:r>
            <a:r>
              <a:rPr lang="en-US" sz="1000" dirty="0" err="1" smtClean="0"/>
              <a:t>cond</a:t>
            </a:r>
            <a:r>
              <a:rPr lang="en-US" sz="1000" dirty="0" smtClean="0"/>
              <a:t>], </a:t>
            </a:r>
            <a:r>
              <a:rPr lang="en-US" sz="1000" dirty="0" err="1" smtClean="0"/>
              <a:t>dbo.dbo_MasterQueryTable</a:t>
            </a:r>
            <a:r>
              <a:rPr lang="en-US" sz="1000" dirty="0" smtClean="0"/>
              <a:t>.[DEPOT-ASSETS-COND-F] AS [F </a:t>
            </a:r>
            <a:r>
              <a:rPr lang="en-US" sz="1000" dirty="0" err="1" smtClean="0"/>
              <a:t>Cond</a:t>
            </a:r>
            <a:r>
              <a:rPr lang="en-US" sz="1000" dirty="0" smtClean="0"/>
              <a:t>], 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dbo.MTP_master.OWO</a:t>
            </a:r>
            <a:r>
              <a:rPr lang="en-US" sz="1000" dirty="0" smtClean="0"/>
              <a:t>, </a:t>
            </a:r>
            <a:r>
              <a:rPr lang="en-US" sz="1000" dirty="0" err="1" smtClean="0"/>
              <a:t>dbo.MTP_master.Prod</a:t>
            </a:r>
            <a:r>
              <a:rPr lang="en-US" sz="1000" dirty="0" smtClean="0"/>
              <a:t>, </a:t>
            </a:r>
            <a:r>
              <a:rPr lang="en-US" sz="1000" dirty="0" err="1" smtClean="0"/>
              <a:t>dbo.MTP_master.Carc_Avail</a:t>
            </a:r>
            <a:r>
              <a:rPr lang="en-US" sz="1000" dirty="0" smtClean="0"/>
              <a:t> AS </a:t>
            </a:r>
            <a:r>
              <a:rPr lang="en-US" sz="1000" dirty="0" err="1" smtClean="0"/>
              <a:t>Carc</a:t>
            </a:r>
            <a:r>
              <a:rPr lang="en-US" sz="1000" dirty="0" smtClean="0"/>
              <a:t>, </a:t>
            </a:r>
            <a:r>
              <a:rPr lang="en-US" sz="1000" dirty="0" err="1" smtClean="0"/>
              <a:t>dbo.MTP_master.Parts_avail</a:t>
            </a:r>
            <a:r>
              <a:rPr lang="en-US" sz="1000" dirty="0" smtClean="0"/>
              <a:t> AS Parts, 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dbo.MTP_master.Hours_Avail</a:t>
            </a:r>
            <a:r>
              <a:rPr lang="en-US" sz="1000" dirty="0" smtClean="0"/>
              <a:t> AS Hours, </a:t>
            </a:r>
            <a:r>
              <a:rPr lang="en-US" sz="1000" dirty="0" err="1" smtClean="0"/>
              <a:t>dbo.MTP_master.Funds_Avail</a:t>
            </a:r>
            <a:r>
              <a:rPr lang="en-US" sz="1000" dirty="0" smtClean="0"/>
              <a:t> AS Funds, dbo.MTP_master.ORG, dbo.MTP_master.NAME, 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dbo.MTP_master.PHONE</a:t>
            </a:r>
            <a:endParaRPr lang="en-US" sz="1000" dirty="0" smtClean="0"/>
          </a:p>
          <a:p>
            <a:endParaRPr lang="en-US" sz="1000" dirty="0" smtClean="0"/>
          </a:p>
          <a:p>
            <a:r>
              <a:rPr lang="en-US" sz="1000" dirty="0" smtClean="0"/>
              <a:t>FROM         </a:t>
            </a:r>
            <a:r>
              <a:rPr lang="en-US" sz="1000" dirty="0" err="1" smtClean="0"/>
              <a:t>dbo.dbo_MasterQueryTable</a:t>
            </a:r>
            <a:r>
              <a:rPr lang="en-US" sz="1000" dirty="0" smtClean="0"/>
              <a:t> CROSS JOIN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dbo.MTP_master</a:t>
            </a:r>
            <a:endParaRPr lang="en-US" sz="1000" dirty="0" smtClean="0"/>
          </a:p>
          <a:p>
            <a:endParaRPr lang="en-US" sz="1000" dirty="0" smtClean="0"/>
          </a:p>
          <a:p>
            <a:r>
              <a:rPr lang="en-US" sz="1000" dirty="0" smtClean="0"/>
              <a:t>WHERE     (</a:t>
            </a:r>
            <a:r>
              <a:rPr lang="en-US" sz="1000" dirty="0" err="1" smtClean="0"/>
              <a:t>dbo.MTP_master.Shop</a:t>
            </a:r>
            <a:r>
              <a:rPr lang="en-US" sz="1000" dirty="0" smtClean="0"/>
              <a:t> LIKE 'MTAA%%')</a:t>
            </a:r>
          </a:p>
          <a:p>
            <a:endParaRPr lang="en-US" sz="1000" dirty="0" smtClean="0"/>
          </a:p>
          <a:p>
            <a:r>
              <a:rPr lang="en-US" sz="1000" dirty="0" smtClean="0"/>
              <a:t>ORDER BY </a:t>
            </a:r>
            <a:r>
              <a:rPr lang="en-US" sz="1000" dirty="0" err="1" smtClean="0"/>
              <a:t>dbo.MTP_master.Shop</a:t>
            </a:r>
            <a:r>
              <a:rPr lang="en-US" sz="1000" dirty="0" smtClean="0"/>
              <a:t>, </a:t>
            </a:r>
            <a:r>
              <a:rPr lang="en-US" sz="1000" dirty="0" err="1" smtClean="0"/>
              <a:t>Cntrl</a:t>
            </a:r>
            <a:r>
              <a:rPr lang="en-US" sz="1000" dirty="0" smtClean="0"/>
              <a:t>#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6457890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Like "MTAA**“ </a:t>
            </a:r>
          </a:p>
          <a:p>
            <a:r>
              <a:rPr lang="en-US" sz="1000" dirty="0" smtClean="0">
                <a:solidFill>
                  <a:srgbClr val="FF0000"/>
                </a:solidFill>
              </a:rPr>
              <a:t>Don’t know what these do, did not include in SQL Server.</a:t>
            </a:r>
            <a:endParaRPr lang="en-US" sz="1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53340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MTAA DAILY MICAP AND BO REPORT Query in Access      Different Between the 2 versions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0" y="914400"/>
            <a:ext cx="914400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SELECT </a:t>
            </a:r>
            <a:r>
              <a:rPr lang="en-US" sz="1000" dirty="0" err="1" smtClean="0"/>
              <a:t>MTP_master.Shop</a:t>
            </a:r>
            <a:r>
              <a:rPr lang="en-US" sz="1000" dirty="0" smtClean="0"/>
              <a:t> AS Expr1, </a:t>
            </a:r>
            <a:r>
              <a:rPr lang="en-US" sz="1000" dirty="0" err="1" smtClean="0"/>
              <a:t>MTP_master</a:t>
            </a:r>
            <a:r>
              <a:rPr lang="en-US" sz="1000" dirty="0" smtClean="0"/>
              <a:t>.[CNTL-NR] AS [</a:t>
            </a:r>
            <a:r>
              <a:rPr lang="en-US" sz="1000" dirty="0" err="1" smtClean="0"/>
              <a:t>Cntrl</a:t>
            </a:r>
            <a:r>
              <a:rPr lang="en-US" sz="1000" dirty="0" smtClean="0"/>
              <a:t>#], MTP_master.FSC AS Expr2, </a:t>
            </a:r>
            <a:r>
              <a:rPr lang="en-US" sz="1000" dirty="0" err="1" smtClean="0"/>
              <a:t>MTP_master.NIIN</a:t>
            </a:r>
            <a:r>
              <a:rPr lang="en-US" sz="1000" dirty="0" smtClean="0"/>
              <a:t> AS Expr3, </a:t>
            </a:r>
            <a:r>
              <a:rPr lang="en-US" sz="1000" dirty="0" err="1" smtClean="0"/>
              <a:t>MTP_master.MMAC</a:t>
            </a:r>
            <a:r>
              <a:rPr lang="en-US" sz="1000" dirty="0" smtClean="0"/>
              <a:t> AS MC, </a:t>
            </a:r>
            <a:r>
              <a:rPr lang="en-US" sz="1000" dirty="0" err="1" smtClean="0"/>
              <a:t>dbo_MasterQueryTable.Noun</a:t>
            </a:r>
            <a:r>
              <a:rPr lang="en-US" sz="1000" dirty="0" smtClean="0"/>
              <a:t>, MTP_master.ORG AS Expr4, </a:t>
            </a:r>
            <a:r>
              <a:rPr lang="en-US" sz="1000" dirty="0" err="1" smtClean="0"/>
              <a:t>MTP_master.MICAP</a:t>
            </a:r>
            <a:r>
              <a:rPr lang="en-US" sz="1000" dirty="0" smtClean="0"/>
              <a:t> AS Expr5, </a:t>
            </a:r>
            <a:r>
              <a:rPr lang="en-US" sz="1000" dirty="0" err="1" smtClean="0"/>
              <a:t>MTP_master</a:t>
            </a:r>
            <a:r>
              <a:rPr lang="en-US" sz="1000" dirty="0" smtClean="0"/>
              <a:t>.[BACKORDERS-JCS] AS JCS, MTP_master.YBQ AS Expr6, </a:t>
            </a:r>
            <a:r>
              <a:rPr lang="en-US" sz="1000" dirty="0" err="1" smtClean="0"/>
              <a:t>MTP_master.HP_Total</a:t>
            </a:r>
            <a:r>
              <a:rPr lang="en-US" sz="1000" dirty="0" smtClean="0"/>
              <a:t> AS 700s, </a:t>
            </a:r>
            <a:r>
              <a:rPr lang="en-US" sz="1000" dirty="0" err="1" smtClean="0"/>
              <a:t>MTP_master.BO_Tot</a:t>
            </a:r>
            <a:r>
              <a:rPr lang="en-US" sz="1000" dirty="0" smtClean="0"/>
              <a:t> AS [Total BOs], </a:t>
            </a:r>
            <a:r>
              <a:rPr lang="en-US" sz="1000" dirty="0" err="1" smtClean="0"/>
              <a:t>dbo_MasterQueryTable</a:t>
            </a:r>
            <a:r>
              <a:rPr lang="en-US" sz="1000" dirty="0" smtClean="0"/>
              <a:t>.[DEPOT-ASSETS-COND-A] AS [A </a:t>
            </a:r>
            <a:r>
              <a:rPr lang="en-US" sz="1000" dirty="0" err="1" smtClean="0"/>
              <a:t>Cond</a:t>
            </a:r>
            <a:r>
              <a:rPr lang="en-US" sz="1000" dirty="0" smtClean="0"/>
              <a:t>], </a:t>
            </a:r>
            <a:r>
              <a:rPr lang="en-US" sz="1000" dirty="0" err="1" smtClean="0"/>
              <a:t>dbo_MasterQueryTable</a:t>
            </a:r>
            <a:r>
              <a:rPr lang="en-US" sz="1000" dirty="0" smtClean="0"/>
              <a:t>.[DEPOT-ASSETS-COND-Z] AS [Z </a:t>
            </a:r>
            <a:r>
              <a:rPr lang="en-US" sz="1000" dirty="0" err="1" smtClean="0"/>
              <a:t>Cond</a:t>
            </a:r>
            <a:r>
              <a:rPr lang="en-US" sz="1000" dirty="0" smtClean="0"/>
              <a:t>], MTP_master.OWO AS Expr7, </a:t>
            </a:r>
            <a:r>
              <a:rPr lang="en-US" sz="1000" dirty="0" err="1" smtClean="0"/>
              <a:t>MTP_master.Prod</a:t>
            </a:r>
            <a:r>
              <a:rPr lang="en-US" sz="1000" dirty="0" smtClean="0"/>
              <a:t> AS Expr8, </a:t>
            </a:r>
            <a:r>
              <a:rPr lang="en-US" sz="1000" dirty="0" err="1" smtClean="0"/>
              <a:t>dbo_MasterQueryTable</a:t>
            </a:r>
            <a:r>
              <a:rPr lang="en-US" sz="1000" dirty="0" smtClean="0"/>
              <a:t>.[DEPOT-ASSETS-COND-F] AS [F </a:t>
            </a:r>
            <a:r>
              <a:rPr lang="en-US" sz="1000" dirty="0" err="1" smtClean="0"/>
              <a:t>Cond</a:t>
            </a:r>
            <a:r>
              <a:rPr lang="en-US" sz="1000" dirty="0" smtClean="0"/>
              <a:t>], </a:t>
            </a:r>
            <a:r>
              <a:rPr lang="en-US" sz="1000" dirty="0" err="1" smtClean="0"/>
              <a:t>MTP_master.Carc_Avail</a:t>
            </a:r>
            <a:r>
              <a:rPr lang="en-US" sz="1000" dirty="0" smtClean="0"/>
              <a:t> AS </a:t>
            </a:r>
            <a:r>
              <a:rPr lang="en-US" sz="1000" dirty="0" err="1" smtClean="0"/>
              <a:t>Carc</a:t>
            </a:r>
            <a:r>
              <a:rPr lang="en-US" sz="1000" dirty="0" smtClean="0"/>
              <a:t>, </a:t>
            </a:r>
            <a:r>
              <a:rPr lang="en-US" sz="1000" dirty="0" err="1" smtClean="0"/>
              <a:t>MTP_master.Parts_avail</a:t>
            </a:r>
            <a:r>
              <a:rPr lang="en-US" sz="1000" dirty="0" smtClean="0"/>
              <a:t> AS Parts, </a:t>
            </a:r>
            <a:r>
              <a:rPr lang="en-US" sz="1000" dirty="0" err="1" smtClean="0"/>
              <a:t>MTP_master.Hours_Avail</a:t>
            </a:r>
            <a:r>
              <a:rPr lang="en-US" sz="1000" dirty="0" smtClean="0"/>
              <a:t> AS Hours, </a:t>
            </a:r>
            <a:r>
              <a:rPr lang="en-US" sz="1000" dirty="0" err="1" smtClean="0"/>
              <a:t>MTP_master.Funds_Avail</a:t>
            </a:r>
            <a:r>
              <a:rPr lang="en-US" sz="1000" dirty="0" smtClean="0"/>
              <a:t> AS Funds</a:t>
            </a:r>
          </a:p>
          <a:p>
            <a:endParaRPr lang="en-US" sz="1000" dirty="0" smtClean="0"/>
          </a:p>
          <a:p>
            <a:r>
              <a:rPr lang="en-US" sz="1000" dirty="0" smtClean="0"/>
              <a:t>FROM </a:t>
            </a:r>
            <a:r>
              <a:rPr lang="en-US" sz="1000" dirty="0" err="1" smtClean="0"/>
              <a:t>dbo_MasterQueryTable</a:t>
            </a:r>
            <a:r>
              <a:rPr lang="en-US" sz="1000" dirty="0" smtClean="0"/>
              <a:t>, </a:t>
            </a:r>
            <a:r>
              <a:rPr lang="en-US" sz="1000" dirty="0" err="1" smtClean="0"/>
              <a:t>MTP_master</a:t>
            </a:r>
            <a:endParaRPr lang="en-US" sz="1000" dirty="0" smtClean="0"/>
          </a:p>
          <a:p>
            <a:endParaRPr lang="en-US" sz="1000" dirty="0" smtClean="0"/>
          </a:p>
          <a:p>
            <a:r>
              <a:rPr lang="en-US" sz="1000" dirty="0" smtClean="0"/>
              <a:t>WHERE (((</a:t>
            </a:r>
            <a:r>
              <a:rPr lang="en-US" sz="1000" dirty="0" err="1" smtClean="0"/>
              <a:t>MTP_master.Shop</a:t>
            </a:r>
            <a:r>
              <a:rPr lang="en-US" sz="1000" dirty="0" smtClean="0"/>
              <a:t>) Like "MTAA**"))</a:t>
            </a:r>
          </a:p>
          <a:p>
            <a:endParaRPr lang="en-US" sz="1000" dirty="0" smtClean="0"/>
          </a:p>
          <a:p>
            <a:r>
              <a:rPr lang="en-US" sz="1000" dirty="0" smtClean="0"/>
              <a:t>ORDER BY </a:t>
            </a:r>
            <a:r>
              <a:rPr lang="en-US" sz="1000" dirty="0" err="1" smtClean="0"/>
              <a:t>MTP_master.Shop</a:t>
            </a:r>
            <a:r>
              <a:rPr lang="en-US" sz="1000" dirty="0" smtClean="0"/>
              <a:t>, </a:t>
            </a:r>
            <a:r>
              <a:rPr lang="en-US" sz="1000" dirty="0" err="1" smtClean="0"/>
              <a:t>MTP_master</a:t>
            </a:r>
            <a:r>
              <a:rPr lang="en-US" sz="1000" dirty="0" smtClean="0"/>
              <a:t>.[CNTL-NR];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320040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MTAA DAILY MICAP AND BO REPORT Query in SQL Server 2005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0" y="3581400"/>
            <a:ext cx="9144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SELECT     TOP (100) PERCENT </a:t>
            </a:r>
            <a:r>
              <a:rPr lang="en-US" sz="1000" dirty="0" err="1" smtClean="0"/>
              <a:t>dbo.MTP_master.Shop</a:t>
            </a:r>
            <a:r>
              <a:rPr lang="en-US" sz="1000" dirty="0" smtClean="0"/>
              <a:t>, </a:t>
            </a:r>
            <a:r>
              <a:rPr lang="en-US" sz="1000" dirty="0" err="1" smtClean="0"/>
              <a:t>dbo.MTP_master</a:t>
            </a:r>
            <a:r>
              <a:rPr lang="en-US" sz="1000" dirty="0" smtClean="0"/>
              <a:t>.[CNTL-NR] AS </a:t>
            </a:r>
            <a:r>
              <a:rPr lang="en-US" sz="1000" dirty="0" err="1" smtClean="0"/>
              <a:t>Cntrl</a:t>
            </a:r>
            <a:r>
              <a:rPr lang="en-US" sz="1000" dirty="0" smtClean="0"/>
              <a:t>#, </a:t>
            </a:r>
            <a:r>
              <a:rPr lang="en-US" sz="1000" dirty="0" err="1" smtClean="0"/>
              <a:t>dbo.MTP_master.FSC</a:t>
            </a:r>
            <a:r>
              <a:rPr lang="en-US" sz="1000" dirty="0" smtClean="0"/>
              <a:t>, </a:t>
            </a:r>
            <a:r>
              <a:rPr lang="en-US" sz="1000" dirty="0" err="1" smtClean="0"/>
              <a:t>dbo.MTP_master.NIIN</a:t>
            </a:r>
            <a:r>
              <a:rPr lang="en-US" sz="1000" dirty="0" smtClean="0"/>
              <a:t>, 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dbo.MTP_master.MMAC</a:t>
            </a:r>
            <a:r>
              <a:rPr lang="en-US" sz="1000" dirty="0" smtClean="0"/>
              <a:t> AS MC, </a:t>
            </a:r>
            <a:r>
              <a:rPr lang="en-US" sz="1000" dirty="0" err="1" smtClean="0"/>
              <a:t>dbo.MTP_master.Noun</a:t>
            </a:r>
            <a:r>
              <a:rPr lang="en-US" sz="1000" dirty="0" smtClean="0"/>
              <a:t>, dbo.MTP_master.ORG, </a:t>
            </a:r>
            <a:r>
              <a:rPr lang="en-US" sz="1000" dirty="0" err="1" smtClean="0"/>
              <a:t>dbo.MTP_master.MICAP</a:t>
            </a:r>
            <a:r>
              <a:rPr lang="en-US" sz="1000" dirty="0" smtClean="0"/>
              <a:t>, </a:t>
            </a:r>
            <a:r>
              <a:rPr lang="en-US" sz="1000" dirty="0" err="1" smtClean="0"/>
              <a:t>dbo.MTP_master</a:t>
            </a:r>
            <a:r>
              <a:rPr lang="en-US" sz="1000" dirty="0" smtClean="0"/>
              <a:t>.[BACKORDERS-JCS] AS JCS, 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dbo.MTP_master.YBQ</a:t>
            </a:r>
            <a:r>
              <a:rPr lang="en-US" sz="1000" dirty="0" smtClean="0"/>
              <a:t>, </a:t>
            </a:r>
            <a:r>
              <a:rPr lang="en-US" sz="1000" dirty="0" err="1" smtClean="0"/>
              <a:t>dbo.MTP_master.HP_Total</a:t>
            </a:r>
            <a:r>
              <a:rPr lang="en-US" sz="1000" dirty="0" smtClean="0"/>
              <a:t> AS [700s], </a:t>
            </a:r>
            <a:r>
              <a:rPr lang="en-US" sz="1000" dirty="0" err="1" smtClean="0"/>
              <a:t>dbo.MTP_master.BO_Tot</a:t>
            </a:r>
            <a:r>
              <a:rPr lang="en-US" sz="1000" dirty="0" smtClean="0"/>
              <a:t> AS [Total BO], 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dbo.dbo_MasterQueryTable</a:t>
            </a:r>
            <a:r>
              <a:rPr lang="en-US" sz="1000" dirty="0" smtClean="0"/>
              <a:t>.[DEPOT-ASSETS-COND-A] AS [A </a:t>
            </a:r>
            <a:r>
              <a:rPr lang="en-US" sz="1000" dirty="0" err="1" smtClean="0"/>
              <a:t>Cond</a:t>
            </a:r>
            <a:r>
              <a:rPr lang="en-US" sz="1000" dirty="0" smtClean="0"/>
              <a:t>], </a:t>
            </a:r>
            <a:r>
              <a:rPr lang="en-US" sz="1000" dirty="0" err="1" smtClean="0"/>
              <a:t>dbo.dbo_MasterQueryTable</a:t>
            </a:r>
            <a:r>
              <a:rPr lang="en-US" sz="1000" dirty="0" smtClean="0"/>
              <a:t>.[DEPOT-ASSETS-COND-Z] AS [Z </a:t>
            </a:r>
            <a:r>
              <a:rPr lang="en-US" sz="1000" dirty="0" err="1" smtClean="0"/>
              <a:t>Cond</a:t>
            </a:r>
            <a:r>
              <a:rPr lang="en-US" sz="1000" dirty="0" smtClean="0"/>
              <a:t>], 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dbo.MTP_master.OWO</a:t>
            </a:r>
            <a:r>
              <a:rPr lang="en-US" sz="1000" dirty="0" smtClean="0"/>
              <a:t>, </a:t>
            </a:r>
            <a:r>
              <a:rPr lang="en-US" sz="1000" dirty="0" err="1" smtClean="0"/>
              <a:t>dbo.MTP_master.Prod</a:t>
            </a:r>
            <a:r>
              <a:rPr lang="en-US" sz="1000" dirty="0" smtClean="0"/>
              <a:t>, </a:t>
            </a:r>
            <a:r>
              <a:rPr lang="en-US" sz="1000" dirty="0" err="1" smtClean="0"/>
              <a:t>dbo.dbo_MasterQueryTable</a:t>
            </a:r>
            <a:r>
              <a:rPr lang="en-US" sz="1000" dirty="0" smtClean="0"/>
              <a:t>.[DEPOT-ASSETS-COND-F] AS [F </a:t>
            </a:r>
            <a:r>
              <a:rPr lang="en-US" sz="1000" dirty="0" err="1" smtClean="0"/>
              <a:t>Cond</a:t>
            </a:r>
            <a:r>
              <a:rPr lang="en-US" sz="1000" dirty="0" smtClean="0"/>
              <a:t>], 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dbo.MTP_master.Carc_Avail</a:t>
            </a:r>
            <a:r>
              <a:rPr lang="en-US" sz="1000" dirty="0" smtClean="0"/>
              <a:t> AS </a:t>
            </a:r>
            <a:r>
              <a:rPr lang="en-US" sz="1000" dirty="0" err="1" smtClean="0"/>
              <a:t>Carc</a:t>
            </a:r>
            <a:r>
              <a:rPr lang="en-US" sz="1000" dirty="0" smtClean="0"/>
              <a:t>, </a:t>
            </a:r>
            <a:r>
              <a:rPr lang="en-US" sz="1000" dirty="0" err="1" smtClean="0"/>
              <a:t>dbo.MTP_master.Parts_avail</a:t>
            </a:r>
            <a:r>
              <a:rPr lang="en-US" sz="1000" dirty="0" smtClean="0"/>
              <a:t> AS Parts, </a:t>
            </a:r>
            <a:r>
              <a:rPr lang="en-US" sz="1000" dirty="0" err="1" smtClean="0"/>
              <a:t>dbo.MTP_master.Hours_Avail</a:t>
            </a:r>
            <a:r>
              <a:rPr lang="en-US" sz="1000" dirty="0" smtClean="0"/>
              <a:t> AS Hours, 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dbo.MTP_master.Funds_Avail</a:t>
            </a:r>
            <a:r>
              <a:rPr lang="en-US" sz="1000" dirty="0" smtClean="0"/>
              <a:t> AS Funds</a:t>
            </a:r>
          </a:p>
          <a:p>
            <a:endParaRPr lang="en-US" sz="1000" dirty="0" smtClean="0"/>
          </a:p>
          <a:p>
            <a:r>
              <a:rPr lang="en-US" sz="1000" dirty="0" smtClean="0"/>
              <a:t>FROM         </a:t>
            </a:r>
            <a:r>
              <a:rPr lang="en-US" sz="1000" dirty="0" err="1" smtClean="0"/>
              <a:t>dbo.dbo_MasterQueryTable</a:t>
            </a:r>
            <a:r>
              <a:rPr lang="en-US" sz="1000" dirty="0" smtClean="0"/>
              <a:t> INNER JOIN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dbo.MTP_master</a:t>
            </a:r>
            <a:r>
              <a:rPr lang="en-US" sz="1000" dirty="0" smtClean="0"/>
              <a:t> ON </a:t>
            </a:r>
            <a:r>
              <a:rPr lang="en-US" sz="1000" dirty="0" err="1" smtClean="0"/>
              <a:t>dbo.dbo_MasterQueryTable.NIIN</a:t>
            </a:r>
            <a:r>
              <a:rPr lang="en-US" sz="1000" dirty="0" smtClean="0"/>
              <a:t> = </a:t>
            </a:r>
            <a:r>
              <a:rPr lang="en-US" sz="1000" dirty="0" err="1" smtClean="0"/>
              <a:t>dbo.MTP_master.NIIN</a:t>
            </a:r>
            <a:endParaRPr lang="en-US" sz="1000" dirty="0" smtClean="0"/>
          </a:p>
          <a:p>
            <a:endParaRPr lang="en-US" sz="1000" dirty="0" smtClean="0"/>
          </a:p>
          <a:p>
            <a:r>
              <a:rPr lang="en-US" sz="1000" dirty="0" smtClean="0"/>
              <a:t>ORDER BY </a:t>
            </a:r>
            <a:r>
              <a:rPr lang="en-US" sz="1000" dirty="0" err="1" smtClean="0"/>
              <a:t>dbo.MTP_master.Shop</a:t>
            </a:r>
            <a:r>
              <a:rPr lang="en-US" sz="1000" dirty="0" smtClean="0"/>
              <a:t>, </a:t>
            </a:r>
            <a:r>
              <a:rPr lang="en-US" sz="1000" dirty="0" err="1" smtClean="0"/>
              <a:t>Cntrl</a:t>
            </a:r>
            <a:r>
              <a:rPr lang="en-US" sz="1000" dirty="0" smtClean="0"/>
              <a:t>#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6457890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Like "MTAA**" </a:t>
            </a:r>
          </a:p>
          <a:p>
            <a:r>
              <a:rPr lang="en-US" sz="1000" dirty="0" smtClean="0">
                <a:solidFill>
                  <a:srgbClr val="FF0000"/>
                </a:solidFill>
              </a:rPr>
              <a:t>Don’t know what these do, did not include in SQL Server.</a:t>
            </a:r>
            <a:endParaRPr lang="en-US" sz="1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533400"/>
            <a:ext cx="91440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dirty="0" smtClean="0"/>
              <a:t>MTCC-MTCF Daily MICAP and BO Report Query in Access             Different Between the 2 versions</a:t>
            </a:r>
            <a:endParaRPr lang="en-US" sz="1500" dirty="0"/>
          </a:p>
        </p:txBody>
      </p:sp>
      <p:sp>
        <p:nvSpPr>
          <p:cNvPr id="6" name="TextBox 5"/>
          <p:cNvSpPr txBox="1"/>
          <p:nvPr/>
        </p:nvSpPr>
        <p:spPr>
          <a:xfrm>
            <a:off x="0" y="914400"/>
            <a:ext cx="9144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SELECT </a:t>
            </a:r>
            <a:r>
              <a:rPr lang="en-US" sz="1000" dirty="0" err="1" smtClean="0"/>
              <a:t>dbo_MasterQueryTable.Shop</a:t>
            </a:r>
            <a:r>
              <a:rPr lang="en-US" sz="1000" dirty="0" smtClean="0"/>
              <a:t>, </a:t>
            </a:r>
            <a:r>
              <a:rPr lang="en-US" sz="1000" dirty="0" err="1" smtClean="0"/>
              <a:t>MTP_master</a:t>
            </a:r>
            <a:r>
              <a:rPr lang="en-US" sz="1000" dirty="0" smtClean="0"/>
              <a:t>.[CNTL-NR] AS [</a:t>
            </a:r>
            <a:r>
              <a:rPr lang="en-US" sz="1000" dirty="0" err="1" smtClean="0"/>
              <a:t>Cntrl</a:t>
            </a:r>
            <a:r>
              <a:rPr lang="en-US" sz="1000" dirty="0" smtClean="0"/>
              <a:t>#], MTP_master.FSC AS Expr1, </a:t>
            </a:r>
            <a:r>
              <a:rPr lang="en-US" sz="1000" dirty="0" err="1" smtClean="0"/>
              <a:t>MTP_master.NIIN</a:t>
            </a:r>
            <a:r>
              <a:rPr lang="en-US" sz="1000" dirty="0" smtClean="0"/>
              <a:t> AS Expr2, </a:t>
            </a:r>
            <a:r>
              <a:rPr lang="en-US" sz="1000" dirty="0" err="1" smtClean="0"/>
              <a:t>MTP_master.MMAC</a:t>
            </a:r>
            <a:r>
              <a:rPr lang="en-US" sz="1000" dirty="0" smtClean="0"/>
              <a:t> AS MC, </a:t>
            </a:r>
            <a:r>
              <a:rPr lang="en-US" sz="1000" dirty="0" err="1" smtClean="0"/>
              <a:t>MTP_master.Noun</a:t>
            </a:r>
            <a:r>
              <a:rPr lang="en-US" sz="1000" dirty="0" smtClean="0"/>
              <a:t> AS Expr3, </a:t>
            </a:r>
            <a:r>
              <a:rPr lang="en-US" sz="1000" dirty="0" err="1" smtClean="0"/>
              <a:t>MTP_master.MICAP</a:t>
            </a:r>
            <a:r>
              <a:rPr lang="en-US" sz="1000" dirty="0" smtClean="0"/>
              <a:t> AS Expr4, MTP_master.YBQ AS Expr5, </a:t>
            </a:r>
            <a:r>
              <a:rPr lang="en-US" sz="1000" dirty="0" err="1" smtClean="0"/>
              <a:t>MTP_master</a:t>
            </a:r>
            <a:r>
              <a:rPr lang="en-US" sz="1000" dirty="0" smtClean="0"/>
              <a:t>.[BACKORDERS-JCS] AS JCS, </a:t>
            </a:r>
            <a:r>
              <a:rPr lang="en-US" sz="1000" dirty="0" err="1" smtClean="0"/>
              <a:t>MTP_master.HP_Total</a:t>
            </a:r>
            <a:r>
              <a:rPr lang="en-US" sz="1000" dirty="0" smtClean="0"/>
              <a:t> AS 700s, </a:t>
            </a:r>
            <a:r>
              <a:rPr lang="en-US" sz="1000" dirty="0" err="1" smtClean="0"/>
              <a:t>MTP_master.BO_Tot</a:t>
            </a:r>
            <a:r>
              <a:rPr lang="en-US" sz="1000" dirty="0" smtClean="0"/>
              <a:t> AS [Total BOs], </a:t>
            </a:r>
            <a:r>
              <a:rPr lang="en-US" sz="1000" dirty="0" err="1" smtClean="0"/>
              <a:t>dbo_MasterQueryTable</a:t>
            </a:r>
            <a:r>
              <a:rPr lang="en-US" sz="1000" dirty="0" smtClean="0"/>
              <a:t>.[DEPOT-ASSETS-COND-A] AS [A </a:t>
            </a:r>
            <a:r>
              <a:rPr lang="en-US" sz="1000" dirty="0" err="1" smtClean="0"/>
              <a:t>cond</a:t>
            </a:r>
            <a:r>
              <a:rPr lang="en-US" sz="1000" dirty="0" smtClean="0"/>
              <a:t>], </a:t>
            </a:r>
            <a:r>
              <a:rPr lang="en-US" sz="1000" dirty="0" err="1" smtClean="0"/>
              <a:t>dbo_MasterQueryTable</a:t>
            </a:r>
            <a:r>
              <a:rPr lang="en-US" sz="1000" dirty="0" smtClean="0"/>
              <a:t>.[DEPOT-ASSETS-COND-Z] AS [Z </a:t>
            </a:r>
            <a:r>
              <a:rPr lang="en-US" sz="1000" dirty="0" err="1" smtClean="0"/>
              <a:t>Cond</a:t>
            </a:r>
            <a:r>
              <a:rPr lang="en-US" sz="1000" dirty="0" smtClean="0"/>
              <a:t>], </a:t>
            </a:r>
            <a:r>
              <a:rPr lang="en-US" sz="1000" dirty="0" err="1" smtClean="0"/>
              <a:t>dbo_MasterQueryTable</a:t>
            </a:r>
            <a:r>
              <a:rPr lang="en-US" sz="1000" dirty="0" smtClean="0"/>
              <a:t>.[DEPOT-ASSETS-COND-F] AS [F </a:t>
            </a:r>
            <a:r>
              <a:rPr lang="en-US" sz="1000" dirty="0" err="1" smtClean="0"/>
              <a:t>Cond</a:t>
            </a:r>
            <a:r>
              <a:rPr lang="en-US" sz="1000" dirty="0" smtClean="0"/>
              <a:t>], </a:t>
            </a:r>
            <a:r>
              <a:rPr lang="en-US" sz="1000" dirty="0" err="1" smtClean="0"/>
              <a:t>dbo_MasterQueryTable</a:t>
            </a:r>
            <a:r>
              <a:rPr lang="en-US" sz="1000" dirty="0" smtClean="0"/>
              <a:t>.[DEPOT-ASSETS-COND-Y] AS [Y-</a:t>
            </a:r>
            <a:r>
              <a:rPr lang="en-US" sz="1000" dirty="0" err="1" smtClean="0"/>
              <a:t>Int</a:t>
            </a:r>
            <a:r>
              <a:rPr lang="en-US" sz="1000" dirty="0" smtClean="0"/>
              <a:t>], MTP_master.QDR AS Expr6, MTP_master.OWO AS Expr7, </a:t>
            </a:r>
            <a:r>
              <a:rPr lang="en-US" sz="1000" dirty="0" err="1" smtClean="0"/>
              <a:t>MTP_master.Prod</a:t>
            </a:r>
            <a:r>
              <a:rPr lang="en-US" sz="1000" dirty="0" smtClean="0"/>
              <a:t> AS Expr8, </a:t>
            </a:r>
            <a:r>
              <a:rPr lang="en-US" sz="1000" dirty="0" err="1" smtClean="0"/>
              <a:t>MTP_master.Carc_Avail</a:t>
            </a:r>
            <a:r>
              <a:rPr lang="en-US" sz="1000" dirty="0" smtClean="0"/>
              <a:t> AS </a:t>
            </a:r>
            <a:r>
              <a:rPr lang="en-US" sz="1000" dirty="0" err="1" smtClean="0"/>
              <a:t>Carc</a:t>
            </a:r>
            <a:r>
              <a:rPr lang="en-US" sz="1000" dirty="0" smtClean="0"/>
              <a:t>, </a:t>
            </a:r>
            <a:r>
              <a:rPr lang="en-US" sz="1000" dirty="0" err="1" smtClean="0"/>
              <a:t>MTP_master.Parts_avail</a:t>
            </a:r>
            <a:r>
              <a:rPr lang="en-US" sz="1000" dirty="0" smtClean="0"/>
              <a:t> AS Parts, </a:t>
            </a:r>
            <a:r>
              <a:rPr lang="en-US" sz="1000" dirty="0" err="1" smtClean="0"/>
              <a:t>MTP_master.Hours_Avail</a:t>
            </a:r>
            <a:r>
              <a:rPr lang="en-US" sz="1000" dirty="0" smtClean="0"/>
              <a:t> AS Hours, </a:t>
            </a:r>
            <a:r>
              <a:rPr lang="en-US" sz="1000" dirty="0" err="1" smtClean="0"/>
              <a:t>MTP_master.Funds_Avail</a:t>
            </a:r>
            <a:r>
              <a:rPr lang="en-US" sz="1000" dirty="0" smtClean="0"/>
              <a:t> AS Funds</a:t>
            </a:r>
          </a:p>
          <a:p>
            <a:endParaRPr lang="en-US" sz="1000" dirty="0" smtClean="0"/>
          </a:p>
          <a:p>
            <a:r>
              <a:rPr lang="en-US" sz="1000" dirty="0" smtClean="0"/>
              <a:t>FROM </a:t>
            </a:r>
            <a:r>
              <a:rPr lang="en-US" sz="1000" dirty="0" err="1" smtClean="0"/>
              <a:t>dbo_MasterQueryTable</a:t>
            </a:r>
            <a:r>
              <a:rPr lang="en-US" sz="1000" dirty="0" smtClean="0"/>
              <a:t>, </a:t>
            </a:r>
            <a:r>
              <a:rPr lang="en-US" sz="1000" dirty="0" err="1" smtClean="0"/>
              <a:t>MTP_master</a:t>
            </a:r>
            <a:endParaRPr lang="en-US" sz="1000" dirty="0" smtClean="0"/>
          </a:p>
          <a:p>
            <a:endParaRPr lang="en-US" sz="1000" dirty="0" smtClean="0"/>
          </a:p>
          <a:p>
            <a:r>
              <a:rPr lang="en-US" sz="1000" dirty="0" smtClean="0"/>
              <a:t>WHERE (((</a:t>
            </a:r>
            <a:r>
              <a:rPr lang="en-US" sz="1000" dirty="0" err="1" smtClean="0"/>
              <a:t>dbo_MasterQueryTable.Shop</a:t>
            </a:r>
            <a:r>
              <a:rPr lang="en-US" sz="1000" dirty="0" smtClean="0"/>
              <a:t>) Like "MTCC**" Or (</a:t>
            </a:r>
            <a:r>
              <a:rPr lang="en-US" sz="1000" dirty="0" err="1" smtClean="0"/>
              <a:t>dbo_MasterQueryTable.Shop</a:t>
            </a:r>
            <a:r>
              <a:rPr lang="en-US" sz="1000" dirty="0" smtClean="0"/>
              <a:t>) Like "MTCF**"))</a:t>
            </a:r>
          </a:p>
          <a:p>
            <a:endParaRPr lang="en-US" sz="1000" dirty="0" smtClean="0"/>
          </a:p>
          <a:p>
            <a:r>
              <a:rPr lang="en-US" sz="1000" dirty="0" smtClean="0"/>
              <a:t>ORDER BY </a:t>
            </a:r>
            <a:r>
              <a:rPr lang="en-US" sz="1000" dirty="0" err="1" smtClean="0"/>
              <a:t>dbo_MasterQueryTable.Shop</a:t>
            </a:r>
            <a:r>
              <a:rPr lang="en-US" sz="1000" dirty="0" smtClean="0"/>
              <a:t>, </a:t>
            </a:r>
            <a:r>
              <a:rPr lang="en-US" sz="1000" dirty="0" err="1" smtClean="0"/>
              <a:t>MTP_master</a:t>
            </a:r>
            <a:r>
              <a:rPr lang="en-US" sz="1000" dirty="0" smtClean="0"/>
              <a:t>.[CNTL-NR];</a:t>
            </a:r>
            <a:endParaRPr lang="en-US" sz="1000" dirty="0"/>
          </a:p>
        </p:txBody>
      </p:sp>
      <p:sp>
        <p:nvSpPr>
          <p:cNvPr id="5" name="TextBox 4"/>
          <p:cNvSpPr txBox="1"/>
          <p:nvPr/>
        </p:nvSpPr>
        <p:spPr>
          <a:xfrm>
            <a:off x="0" y="320040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MTCC-MTCF Daily MICAP and BO Report Query in SQL Server 2005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0" y="3581400"/>
            <a:ext cx="9144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SELECT     TOP (100) PERCENT </a:t>
            </a:r>
            <a:r>
              <a:rPr lang="en-US" sz="1000" dirty="0" err="1" smtClean="0"/>
              <a:t>dbo.dbo_MasterQueryTable.Shop</a:t>
            </a:r>
            <a:r>
              <a:rPr lang="en-US" sz="1000" dirty="0" smtClean="0"/>
              <a:t>, </a:t>
            </a:r>
            <a:r>
              <a:rPr lang="en-US" sz="1000" dirty="0" err="1" smtClean="0"/>
              <a:t>dbo.MTP_master</a:t>
            </a:r>
            <a:r>
              <a:rPr lang="en-US" sz="1000" dirty="0" smtClean="0"/>
              <a:t>.[CNTL-NR] AS </a:t>
            </a:r>
            <a:r>
              <a:rPr lang="en-US" sz="1000" dirty="0" err="1" smtClean="0"/>
              <a:t>Cntrl</a:t>
            </a:r>
            <a:r>
              <a:rPr lang="en-US" sz="1000" dirty="0" smtClean="0"/>
              <a:t>#, </a:t>
            </a:r>
            <a:r>
              <a:rPr lang="en-US" sz="1000" dirty="0" err="1" smtClean="0"/>
              <a:t>dbo.MTP_master.FSC</a:t>
            </a:r>
            <a:r>
              <a:rPr lang="en-US" sz="1000" dirty="0" smtClean="0"/>
              <a:t>, </a:t>
            </a:r>
            <a:r>
              <a:rPr lang="en-US" sz="1000" dirty="0" err="1" smtClean="0"/>
              <a:t>dbo.MTP_master.NIIN</a:t>
            </a:r>
            <a:r>
              <a:rPr lang="en-US" sz="1000" dirty="0" smtClean="0"/>
              <a:t>, 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dbo.MTP_master.MMAC</a:t>
            </a:r>
            <a:r>
              <a:rPr lang="en-US" sz="1000" dirty="0" smtClean="0"/>
              <a:t> AS MC, </a:t>
            </a:r>
            <a:r>
              <a:rPr lang="en-US" sz="1000" dirty="0" err="1" smtClean="0"/>
              <a:t>dbo.MTP_master.Noun</a:t>
            </a:r>
            <a:r>
              <a:rPr lang="en-US" sz="1000" dirty="0" smtClean="0"/>
              <a:t>, </a:t>
            </a:r>
            <a:r>
              <a:rPr lang="en-US" sz="1000" dirty="0" err="1" smtClean="0"/>
              <a:t>dbo.MTP_master.MICAP</a:t>
            </a:r>
            <a:r>
              <a:rPr lang="en-US" sz="1000" dirty="0" smtClean="0"/>
              <a:t>, </a:t>
            </a:r>
            <a:r>
              <a:rPr lang="en-US" sz="1000" dirty="0" err="1" smtClean="0"/>
              <a:t>dbo.MTP_master.YBQ</a:t>
            </a:r>
            <a:r>
              <a:rPr lang="en-US" sz="1000" dirty="0" smtClean="0"/>
              <a:t>, </a:t>
            </a:r>
            <a:r>
              <a:rPr lang="en-US" sz="1000" dirty="0" err="1" smtClean="0"/>
              <a:t>dbo.MTP_master</a:t>
            </a:r>
            <a:r>
              <a:rPr lang="en-US" sz="1000" dirty="0" smtClean="0"/>
              <a:t>.[BACKORDERS-JCS] AS JCS, 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dbo.MTP_master.HP_Total</a:t>
            </a:r>
            <a:r>
              <a:rPr lang="en-US" sz="1000" dirty="0" smtClean="0"/>
              <a:t> AS [700s], </a:t>
            </a:r>
            <a:r>
              <a:rPr lang="en-US" sz="1000" dirty="0" err="1" smtClean="0"/>
              <a:t>dbo.MTP_master.BO_Tot</a:t>
            </a:r>
            <a:r>
              <a:rPr lang="en-US" sz="1000" dirty="0" smtClean="0"/>
              <a:t> AS [Total BOs], </a:t>
            </a:r>
            <a:r>
              <a:rPr lang="en-US" sz="1000" dirty="0" err="1" smtClean="0"/>
              <a:t>dbo.dbo_MasterQueryTable</a:t>
            </a:r>
            <a:r>
              <a:rPr lang="en-US" sz="1000" dirty="0" smtClean="0"/>
              <a:t>.[DEPOT-ASSETS-COND-A] AS [A </a:t>
            </a:r>
            <a:r>
              <a:rPr lang="en-US" sz="1000" dirty="0" err="1" smtClean="0"/>
              <a:t>cond</a:t>
            </a:r>
            <a:r>
              <a:rPr lang="en-US" sz="1000" dirty="0" smtClean="0"/>
              <a:t>], 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dbo.dbo_MasterQueryTable</a:t>
            </a:r>
            <a:r>
              <a:rPr lang="en-US" sz="1000" dirty="0" smtClean="0"/>
              <a:t>.[DEPOT-ASSETS-COND-Z] AS [Z </a:t>
            </a:r>
            <a:r>
              <a:rPr lang="en-US" sz="1000" dirty="0" err="1" smtClean="0"/>
              <a:t>Cond</a:t>
            </a:r>
            <a:r>
              <a:rPr lang="en-US" sz="1000" dirty="0" smtClean="0"/>
              <a:t>], </a:t>
            </a:r>
            <a:r>
              <a:rPr lang="en-US" sz="1000" dirty="0" err="1" smtClean="0"/>
              <a:t>dbo.dbo_MasterQueryTable</a:t>
            </a:r>
            <a:r>
              <a:rPr lang="en-US" sz="1000" dirty="0" smtClean="0"/>
              <a:t>.[DEPOT-ASSETS-COND-F] AS [F </a:t>
            </a:r>
            <a:r>
              <a:rPr lang="en-US" sz="1000" dirty="0" err="1" smtClean="0"/>
              <a:t>Cond</a:t>
            </a:r>
            <a:r>
              <a:rPr lang="en-US" sz="1000" dirty="0" smtClean="0"/>
              <a:t>], 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dbo.dbo_MasterQueryTable</a:t>
            </a:r>
            <a:r>
              <a:rPr lang="en-US" sz="1000" dirty="0" smtClean="0"/>
              <a:t>.[DEPOT-ASSETS-COND-Y] AS [Y-</a:t>
            </a:r>
            <a:r>
              <a:rPr lang="en-US" sz="1000" dirty="0" err="1" smtClean="0"/>
              <a:t>Int</a:t>
            </a:r>
            <a:r>
              <a:rPr lang="en-US" sz="1000" dirty="0" smtClean="0"/>
              <a:t>], </a:t>
            </a:r>
            <a:r>
              <a:rPr lang="en-US" sz="1000" dirty="0" err="1" smtClean="0"/>
              <a:t>dbo.MTP_master.QDR</a:t>
            </a:r>
            <a:r>
              <a:rPr lang="en-US" sz="1000" dirty="0" smtClean="0"/>
              <a:t>, </a:t>
            </a:r>
            <a:r>
              <a:rPr lang="en-US" sz="1000" dirty="0" err="1" smtClean="0"/>
              <a:t>dbo.MTP_master.OWO</a:t>
            </a:r>
            <a:r>
              <a:rPr lang="en-US" sz="1000" dirty="0" smtClean="0"/>
              <a:t>, </a:t>
            </a:r>
            <a:r>
              <a:rPr lang="en-US" sz="1000" dirty="0" err="1" smtClean="0"/>
              <a:t>dbo.MTP_master.Prod</a:t>
            </a:r>
            <a:r>
              <a:rPr lang="en-US" sz="1000" dirty="0" smtClean="0"/>
              <a:t>, 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dbo.MTP_master.Carc_Avail</a:t>
            </a:r>
            <a:r>
              <a:rPr lang="en-US" sz="1000" dirty="0" smtClean="0"/>
              <a:t> AS </a:t>
            </a:r>
            <a:r>
              <a:rPr lang="en-US" sz="1000" dirty="0" err="1" smtClean="0"/>
              <a:t>Carc</a:t>
            </a:r>
            <a:r>
              <a:rPr lang="en-US" sz="1000" dirty="0" smtClean="0"/>
              <a:t>, </a:t>
            </a:r>
            <a:r>
              <a:rPr lang="en-US" sz="1000" dirty="0" err="1" smtClean="0"/>
              <a:t>dbo.MTP_master.Parts_avail</a:t>
            </a:r>
            <a:r>
              <a:rPr lang="en-US" sz="1000" dirty="0" smtClean="0"/>
              <a:t> AS Parts, </a:t>
            </a:r>
            <a:r>
              <a:rPr lang="en-US" sz="1000" dirty="0" err="1" smtClean="0"/>
              <a:t>dbo.MTP_master.Hours_Avail</a:t>
            </a:r>
            <a:r>
              <a:rPr lang="en-US" sz="1000" dirty="0" smtClean="0"/>
              <a:t> AS Hours, 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dbo.MTP_master.Funds_Avail</a:t>
            </a:r>
            <a:r>
              <a:rPr lang="en-US" sz="1000" dirty="0" smtClean="0"/>
              <a:t> AS Funds</a:t>
            </a:r>
          </a:p>
          <a:p>
            <a:endParaRPr lang="en-US" sz="1000" dirty="0" smtClean="0"/>
          </a:p>
          <a:p>
            <a:r>
              <a:rPr lang="en-US" sz="1000" dirty="0" smtClean="0"/>
              <a:t>FROM         </a:t>
            </a:r>
            <a:r>
              <a:rPr lang="en-US" sz="1000" dirty="0" err="1" smtClean="0"/>
              <a:t>dbo.dbo_MasterQueryTable</a:t>
            </a:r>
            <a:r>
              <a:rPr lang="en-US" sz="1000" dirty="0" smtClean="0"/>
              <a:t> INNER JOIN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dbo.MTP_master</a:t>
            </a:r>
            <a:r>
              <a:rPr lang="en-US" sz="1000" dirty="0" smtClean="0"/>
              <a:t> ON </a:t>
            </a:r>
            <a:r>
              <a:rPr lang="en-US" sz="1000" dirty="0" err="1" smtClean="0"/>
              <a:t>dbo.dbo_MasterQueryTable.NIIN</a:t>
            </a:r>
            <a:r>
              <a:rPr lang="en-US" sz="1000" dirty="0" smtClean="0"/>
              <a:t> = </a:t>
            </a:r>
            <a:r>
              <a:rPr lang="en-US" sz="1000" dirty="0" err="1" smtClean="0"/>
              <a:t>dbo.MTP_master.NIIN</a:t>
            </a:r>
            <a:endParaRPr lang="en-US" sz="1000" dirty="0" smtClean="0"/>
          </a:p>
          <a:p>
            <a:endParaRPr lang="en-US" sz="1000" dirty="0" smtClean="0"/>
          </a:p>
          <a:p>
            <a:r>
              <a:rPr lang="en-US" sz="1000" dirty="0" smtClean="0"/>
              <a:t>ORDER BY </a:t>
            </a:r>
            <a:r>
              <a:rPr lang="en-US" sz="1000" dirty="0" err="1" smtClean="0"/>
              <a:t>dbo.dbo_MasterQueryTable.Shop</a:t>
            </a:r>
            <a:r>
              <a:rPr lang="en-US" sz="1000" dirty="0" smtClean="0"/>
              <a:t>, </a:t>
            </a:r>
            <a:r>
              <a:rPr lang="en-US" sz="1000" dirty="0" err="1" smtClean="0"/>
              <a:t>Cntrl</a:t>
            </a:r>
            <a:r>
              <a:rPr lang="en-US" sz="1000" dirty="0" smtClean="0"/>
              <a:t>#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6457890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Like "MTCC**" Or Like "MTCF**“</a:t>
            </a:r>
          </a:p>
          <a:p>
            <a:r>
              <a:rPr lang="en-US" sz="1000" dirty="0" smtClean="0">
                <a:solidFill>
                  <a:srgbClr val="FF0000"/>
                </a:solidFill>
              </a:rPr>
              <a:t>Don’t know what these do, did not include in SQL Server.</a:t>
            </a:r>
            <a:endParaRPr lang="en-US" sz="1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53340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One stop additional info Query in Access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0" y="914400"/>
            <a:ext cx="91440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SELECT </a:t>
            </a:r>
            <a:r>
              <a:rPr lang="en-US" sz="1000" dirty="0" err="1" smtClean="0"/>
              <a:t>past_repair.FirstQuarterPastRepair</a:t>
            </a:r>
            <a:r>
              <a:rPr lang="en-US" sz="1000" dirty="0" smtClean="0"/>
              <a:t>, </a:t>
            </a:r>
            <a:r>
              <a:rPr lang="en-US" sz="1000" dirty="0" err="1" smtClean="0"/>
              <a:t>past_repair.SecondQuarterPastRepair</a:t>
            </a:r>
            <a:r>
              <a:rPr lang="en-US" sz="1000" dirty="0" smtClean="0"/>
              <a:t>, </a:t>
            </a:r>
            <a:r>
              <a:rPr lang="en-US" sz="1000" dirty="0" err="1" smtClean="0"/>
              <a:t>past_repair.ThirdQuarterPastRepair</a:t>
            </a:r>
            <a:r>
              <a:rPr lang="en-US" sz="1000" dirty="0" smtClean="0"/>
              <a:t>, </a:t>
            </a:r>
            <a:r>
              <a:rPr lang="en-US" sz="1000" dirty="0" err="1" smtClean="0"/>
              <a:t>past_repair.FirstQuarterPastAddlRepair</a:t>
            </a:r>
            <a:r>
              <a:rPr lang="en-US" sz="1000" dirty="0" smtClean="0"/>
              <a:t>, </a:t>
            </a:r>
            <a:r>
              <a:rPr lang="en-US" sz="1000" dirty="0" err="1" smtClean="0"/>
              <a:t>past_repair.SecondQuarterPastAddlRepair</a:t>
            </a:r>
            <a:r>
              <a:rPr lang="en-US" sz="1000" dirty="0" smtClean="0"/>
              <a:t>, </a:t>
            </a:r>
            <a:r>
              <a:rPr lang="en-US" sz="1000" dirty="0" err="1" smtClean="0"/>
              <a:t>past_repair.ThirdQuarterPastAddlRepair</a:t>
            </a:r>
            <a:r>
              <a:rPr lang="en-US" sz="1000" dirty="0" smtClean="0"/>
              <a:t>, [Monthly Production Archive].[end month1 prod], [Monthly Production Archive].[End month2 prod], </a:t>
            </a:r>
            <a:r>
              <a:rPr lang="en-US" sz="1000" dirty="0" err="1" smtClean="0"/>
              <a:t>targets.Target</a:t>
            </a:r>
            <a:r>
              <a:rPr lang="en-US" sz="1000" dirty="0" smtClean="0"/>
              <a:t>, [Preferred Nouns].NOUN, </a:t>
            </a:r>
            <a:r>
              <a:rPr lang="en-US" sz="1000" dirty="0" err="1" smtClean="0"/>
              <a:t>MTP_master.NIIN</a:t>
            </a:r>
            <a:r>
              <a:rPr lang="en-US" sz="1000" dirty="0" smtClean="0"/>
              <a:t> AS Expr1, </a:t>
            </a:r>
            <a:r>
              <a:rPr lang="en-US" sz="1000" dirty="0" err="1" smtClean="0"/>
              <a:t>MTP_master.Shop</a:t>
            </a:r>
            <a:r>
              <a:rPr lang="en-US" sz="1000" dirty="0" smtClean="0"/>
              <a:t> AS Expr2, [Preferred Nouns].Engine AS TMS</a:t>
            </a:r>
          </a:p>
          <a:p>
            <a:endParaRPr lang="en-US" sz="1000" dirty="0" smtClean="0"/>
          </a:p>
          <a:p>
            <a:r>
              <a:rPr lang="en-US" sz="1000" dirty="0" smtClean="0"/>
              <a:t>FROM </a:t>
            </a:r>
            <a:r>
              <a:rPr lang="en-US" sz="1000" dirty="0" err="1" smtClean="0"/>
              <a:t>MTP_master</a:t>
            </a:r>
            <a:r>
              <a:rPr lang="en-US" sz="1000" dirty="0" smtClean="0"/>
              <a:t>, </a:t>
            </a:r>
            <a:r>
              <a:rPr lang="en-US" sz="1000" dirty="0" err="1" smtClean="0"/>
              <a:t>past_repair</a:t>
            </a:r>
            <a:r>
              <a:rPr lang="en-US" sz="1000" dirty="0" smtClean="0"/>
              <a:t>, targets, [Monthly Production Archive], [Preferred Nouns];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320040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One stop additional info in SQL Server 2005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0" y="3581400"/>
            <a:ext cx="9144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SELECT     </a:t>
            </a:r>
            <a:r>
              <a:rPr lang="en-US" sz="1000" dirty="0" err="1" smtClean="0"/>
              <a:t>dbo.past_repair.FirstQuarterPastRepair</a:t>
            </a:r>
            <a:r>
              <a:rPr lang="en-US" sz="1000" dirty="0" smtClean="0"/>
              <a:t>, </a:t>
            </a:r>
            <a:r>
              <a:rPr lang="en-US" sz="1000" dirty="0" err="1" smtClean="0"/>
              <a:t>dbo.past_repair.SecondQuarterPastRepair</a:t>
            </a:r>
            <a:r>
              <a:rPr lang="en-US" sz="1000" dirty="0" smtClean="0"/>
              <a:t>, </a:t>
            </a:r>
            <a:r>
              <a:rPr lang="en-US" sz="1000" dirty="0" err="1" smtClean="0"/>
              <a:t>dbo.past_repair.ThirdQuarterPastRepair</a:t>
            </a:r>
            <a:r>
              <a:rPr lang="en-US" sz="1000" dirty="0" smtClean="0"/>
              <a:t>, 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dbo.past_repair.FirstQuarterPastAddlRepair</a:t>
            </a:r>
            <a:r>
              <a:rPr lang="en-US" sz="1000" dirty="0" smtClean="0"/>
              <a:t>, </a:t>
            </a:r>
            <a:r>
              <a:rPr lang="en-US" sz="1000" dirty="0" err="1" smtClean="0"/>
              <a:t>dbo.past_repair.SecondQuarterPastAddlRepair</a:t>
            </a:r>
            <a:r>
              <a:rPr lang="en-US" sz="1000" dirty="0" smtClean="0"/>
              <a:t>, </a:t>
            </a:r>
            <a:r>
              <a:rPr lang="en-US" sz="1000" dirty="0" err="1" smtClean="0"/>
              <a:t>dbo.past_repair.ThirdQuarterPastAddlRepair</a:t>
            </a:r>
            <a:r>
              <a:rPr lang="en-US" sz="1000" dirty="0" smtClean="0"/>
              <a:t>, 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</a:t>
            </a:r>
            <a:r>
              <a:rPr lang="en-US" sz="1000" dirty="0" smtClean="0"/>
              <a:t>.[Monthly Production Archive].[end month1 prod], </a:t>
            </a:r>
            <a:r>
              <a:rPr lang="en-US" sz="1000" dirty="0" err="1" smtClean="0"/>
              <a:t>dbo</a:t>
            </a:r>
            <a:r>
              <a:rPr lang="en-US" sz="1000" dirty="0" smtClean="0"/>
              <a:t>.[Monthly Production Archive].[End month2 prod], </a:t>
            </a:r>
            <a:r>
              <a:rPr lang="en-US" sz="1000" dirty="0" err="1" smtClean="0"/>
              <a:t>dbo.targets.Target</a:t>
            </a:r>
            <a:r>
              <a:rPr lang="en-US" sz="1000" dirty="0" smtClean="0"/>
              <a:t>, 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</a:t>
            </a:r>
            <a:r>
              <a:rPr lang="en-US" sz="1000" dirty="0" smtClean="0"/>
              <a:t>.[Preferred Nouns].NOUN, </a:t>
            </a:r>
            <a:r>
              <a:rPr lang="en-US" sz="1000" dirty="0" err="1" smtClean="0"/>
              <a:t>dbo.MTP_master.NIIN</a:t>
            </a:r>
            <a:r>
              <a:rPr lang="en-US" sz="1000" dirty="0" smtClean="0"/>
              <a:t>, </a:t>
            </a:r>
            <a:r>
              <a:rPr lang="en-US" sz="1000" dirty="0" err="1" smtClean="0"/>
              <a:t>dbo.MTP_master.Shop</a:t>
            </a:r>
            <a:r>
              <a:rPr lang="en-US" sz="1000" dirty="0" smtClean="0"/>
              <a:t>, </a:t>
            </a:r>
            <a:r>
              <a:rPr lang="en-US" sz="1000" dirty="0" err="1" smtClean="0"/>
              <a:t>dbo</a:t>
            </a:r>
            <a:r>
              <a:rPr lang="en-US" sz="1000" dirty="0" smtClean="0"/>
              <a:t>.[Preferred Nouns].Engine AS TMS</a:t>
            </a:r>
          </a:p>
          <a:p>
            <a:endParaRPr lang="en-US" sz="1000" dirty="0" smtClean="0"/>
          </a:p>
          <a:p>
            <a:r>
              <a:rPr lang="en-US" sz="1000" dirty="0" smtClean="0"/>
              <a:t>FROM         </a:t>
            </a:r>
            <a:r>
              <a:rPr lang="en-US" sz="1000" dirty="0" err="1" smtClean="0"/>
              <a:t>dbo.MTP_master</a:t>
            </a:r>
            <a:r>
              <a:rPr lang="en-US" sz="1000" dirty="0" smtClean="0"/>
              <a:t> CROSS JOIN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dbo.past_repair</a:t>
            </a:r>
            <a:r>
              <a:rPr lang="en-US" sz="1000" dirty="0" smtClean="0"/>
              <a:t> CROSS JOIN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dbo.targets</a:t>
            </a:r>
            <a:r>
              <a:rPr lang="en-US" sz="1000" dirty="0" smtClean="0"/>
              <a:t> CROSS JOIN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</a:t>
            </a:r>
            <a:r>
              <a:rPr lang="en-US" sz="1000" dirty="0" smtClean="0"/>
              <a:t>.[Monthly Production Archive] CROSS JOIN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</a:t>
            </a:r>
            <a:r>
              <a:rPr lang="en-US" sz="1000" dirty="0" smtClean="0"/>
              <a:t>.[Preferred Nouns]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53340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One stop problems table Query in Access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0" y="914400"/>
            <a:ext cx="9144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SELECT </a:t>
            </a:r>
            <a:r>
              <a:rPr lang="en-US" sz="1000" dirty="0" err="1" smtClean="0"/>
              <a:t>problems_table.niin</a:t>
            </a:r>
            <a:r>
              <a:rPr lang="en-US" sz="1000" dirty="0" smtClean="0"/>
              <a:t>, </a:t>
            </a:r>
            <a:r>
              <a:rPr lang="en-US" sz="1000" dirty="0" err="1" smtClean="0"/>
              <a:t>problems_table.P_N</a:t>
            </a:r>
            <a:r>
              <a:rPr lang="en-US" sz="1000" dirty="0" smtClean="0"/>
              <a:t>, </a:t>
            </a:r>
            <a:r>
              <a:rPr lang="en-US" sz="1000" dirty="0" err="1" smtClean="0"/>
              <a:t>problems_table.Forecast</a:t>
            </a:r>
            <a:r>
              <a:rPr lang="en-US" sz="1000" dirty="0" smtClean="0"/>
              <a:t>, </a:t>
            </a:r>
            <a:r>
              <a:rPr lang="en-US" sz="1000" dirty="0" err="1" smtClean="0"/>
              <a:t>problems_table.Cont_forecast</a:t>
            </a:r>
            <a:r>
              <a:rPr lang="en-US" sz="1000" dirty="0" smtClean="0"/>
              <a:t>, </a:t>
            </a:r>
            <a:r>
              <a:rPr lang="en-US" sz="1000" dirty="0" err="1" smtClean="0"/>
              <a:t>past_repair.FirstQuarterPastRepair</a:t>
            </a:r>
            <a:r>
              <a:rPr lang="en-US" sz="1000" dirty="0" smtClean="0"/>
              <a:t>, </a:t>
            </a:r>
            <a:r>
              <a:rPr lang="en-US" sz="1000" dirty="0" err="1" smtClean="0"/>
              <a:t>past_repair.SecondQuarterPastRepair</a:t>
            </a:r>
            <a:r>
              <a:rPr lang="en-US" sz="1000" dirty="0" smtClean="0"/>
              <a:t>, </a:t>
            </a:r>
            <a:r>
              <a:rPr lang="en-US" sz="1000" dirty="0" err="1" smtClean="0"/>
              <a:t>past_repair.ThirdQuarterPastRepair</a:t>
            </a:r>
            <a:r>
              <a:rPr lang="en-US" sz="1000" dirty="0" smtClean="0"/>
              <a:t>, </a:t>
            </a:r>
            <a:r>
              <a:rPr lang="en-US" sz="1000" dirty="0" err="1" smtClean="0"/>
              <a:t>past_repair.FirstQuarterPastAddlRepair</a:t>
            </a:r>
            <a:r>
              <a:rPr lang="en-US" sz="1000" dirty="0" smtClean="0"/>
              <a:t>, </a:t>
            </a:r>
            <a:r>
              <a:rPr lang="en-US" sz="1000" dirty="0" err="1" smtClean="0"/>
              <a:t>past_repair.SecondQuarterPastAddlRepair</a:t>
            </a:r>
            <a:r>
              <a:rPr lang="en-US" sz="1000" dirty="0" smtClean="0"/>
              <a:t>, </a:t>
            </a:r>
            <a:r>
              <a:rPr lang="en-US" sz="1000" dirty="0" err="1" smtClean="0"/>
              <a:t>past_repair.ThirdQuarterPastAddlRepair</a:t>
            </a:r>
            <a:r>
              <a:rPr lang="en-US" sz="1000" dirty="0" smtClean="0"/>
              <a:t>, [Monthly Production Archive].[end month1 prod], [Monthly Production Archive].[End month2 prod], </a:t>
            </a:r>
            <a:r>
              <a:rPr lang="en-US" sz="1000" dirty="0" err="1" smtClean="0"/>
              <a:t>targets.Target</a:t>
            </a:r>
            <a:r>
              <a:rPr lang="en-US" sz="1000" dirty="0" smtClean="0"/>
              <a:t>, [Preferred Nouns].NOUN, </a:t>
            </a:r>
            <a:r>
              <a:rPr lang="en-US" sz="1000" dirty="0" err="1" smtClean="0"/>
              <a:t>problems_table.Act_FD</a:t>
            </a:r>
            <a:r>
              <a:rPr lang="en-US" sz="1000" dirty="0" smtClean="0"/>
              <a:t>, </a:t>
            </a:r>
            <a:r>
              <a:rPr lang="en-US" sz="1000" dirty="0" err="1" smtClean="0"/>
              <a:t>problems_table.AWP_F</a:t>
            </a:r>
            <a:r>
              <a:rPr lang="en-US" sz="1000" dirty="0" smtClean="0"/>
              <a:t>, </a:t>
            </a:r>
            <a:r>
              <a:rPr lang="en-US" sz="1000" dirty="0" err="1" smtClean="0"/>
              <a:t>problems_table.Contract_OWO</a:t>
            </a:r>
            <a:r>
              <a:rPr lang="en-US" sz="1000" dirty="0" smtClean="0"/>
              <a:t>, </a:t>
            </a:r>
            <a:r>
              <a:rPr lang="en-US" sz="1000" dirty="0" err="1" smtClean="0"/>
              <a:t>problems_table</a:t>
            </a:r>
            <a:r>
              <a:rPr lang="en-US" sz="1000" dirty="0" smtClean="0"/>
              <a:t>.[Parts Problem], </a:t>
            </a:r>
            <a:r>
              <a:rPr lang="en-US" sz="1000" dirty="0" err="1" smtClean="0"/>
              <a:t>problems_table.Other</a:t>
            </a:r>
            <a:r>
              <a:rPr lang="en-US" sz="1000" dirty="0" smtClean="0"/>
              <a:t>, </a:t>
            </a:r>
            <a:r>
              <a:rPr lang="en-US" sz="1000" dirty="0" err="1" smtClean="0"/>
              <a:t>problems_table.Cont_Prod</a:t>
            </a:r>
            <a:r>
              <a:rPr lang="en-US" sz="1000" dirty="0" smtClean="0"/>
              <a:t>, </a:t>
            </a:r>
            <a:r>
              <a:rPr lang="en-US" sz="1000" dirty="0" err="1" smtClean="0"/>
              <a:t>problems_table</a:t>
            </a:r>
            <a:r>
              <a:rPr lang="en-US" sz="1000" dirty="0" smtClean="0"/>
              <a:t>.[Equip 1], </a:t>
            </a:r>
            <a:r>
              <a:rPr lang="en-US" sz="1000" dirty="0" err="1" smtClean="0"/>
              <a:t>problems_table</a:t>
            </a:r>
            <a:r>
              <a:rPr lang="en-US" sz="1000" dirty="0" smtClean="0"/>
              <a:t>.[Equip 2], </a:t>
            </a:r>
            <a:r>
              <a:rPr lang="en-US" sz="1000" dirty="0" err="1" smtClean="0"/>
              <a:t>problems_table</a:t>
            </a:r>
            <a:r>
              <a:rPr lang="en-US" sz="1000" dirty="0" smtClean="0"/>
              <a:t>.[Equip 3], </a:t>
            </a:r>
            <a:r>
              <a:rPr lang="en-US" sz="1000" dirty="0" err="1" smtClean="0"/>
              <a:t>problems_table</a:t>
            </a:r>
            <a:r>
              <a:rPr lang="en-US" sz="1000" dirty="0" smtClean="0"/>
              <a:t>.[Equip 4], </a:t>
            </a:r>
            <a:r>
              <a:rPr lang="en-US" sz="1000" dirty="0" err="1" smtClean="0"/>
              <a:t>problems_table</a:t>
            </a:r>
            <a:r>
              <a:rPr lang="en-US" sz="1000" dirty="0" smtClean="0"/>
              <a:t>.[Equip 5], </a:t>
            </a:r>
            <a:r>
              <a:rPr lang="en-US" sz="1000" dirty="0" err="1" smtClean="0"/>
              <a:t>problems_table</a:t>
            </a:r>
            <a:r>
              <a:rPr lang="en-US" sz="1000" dirty="0" smtClean="0"/>
              <a:t>.[Equip 6], </a:t>
            </a:r>
            <a:r>
              <a:rPr lang="en-US" sz="1000" dirty="0" err="1" smtClean="0"/>
              <a:t>problems_table.Personnel</a:t>
            </a:r>
            <a:r>
              <a:rPr lang="en-US" sz="1000" dirty="0" smtClean="0"/>
              <a:t>, </a:t>
            </a:r>
            <a:r>
              <a:rPr lang="en-US" sz="1000" dirty="0" err="1" smtClean="0"/>
              <a:t>problems_table.contract_cri</a:t>
            </a:r>
            <a:r>
              <a:rPr lang="en-US" sz="1000" dirty="0" smtClean="0"/>
              <a:t>, </a:t>
            </a:r>
            <a:r>
              <a:rPr lang="en-US" sz="1000" dirty="0" err="1" smtClean="0"/>
              <a:t>problems_table</a:t>
            </a:r>
            <a:r>
              <a:rPr lang="en-US" sz="1000" dirty="0" smtClean="0"/>
              <a:t>.[I&amp;S], </a:t>
            </a:r>
            <a:r>
              <a:rPr lang="en-US" sz="1000" dirty="0" err="1" smtClean="0"/>
              <a:t>problems_table.Awp_G</a:t>
            </a:r>
            <a:r>
              <a:rPr lang="en-US" sz="1000" dirty="0" smtClean="0"/>
              <a:t>, </a:t>
            </a:r>
            <a:r>
              <a:rPr lang="en-US" sz="1000" dirty="0" err="1" smtClean="0"/>
              <a:t>problems_table</a:t>
            </a:r>
            <a:r>
              <a:rPr lang="en-US" sz="1000" dirty="0" smtClean="0"/>
              <a:t>.[AWP Days], [Preferred Nouns].Engine AS TMS</a:t>
            </a:r>
          </a:p>
          <a:p>
            <a:endParaRPr lang="en-US" sz="1000" dirty="0" smtClean="0"/>
          </a:p>
          <a:p>
            <a:r>
              <a:rPr lang="en-US" sz="1000" dirty="0" smtClean="0"/>
              <a:t>FROM (((</a:t>
            </a:r>
            <a:r>
              <a:rPr lang="en-US" sz="1000" dirty="0" err="1" smtClean="0"/>
              <a:t>problems_table</a:t>
            </a:r>
            <a:r>
              <a:rPr lang="en-US" sz="1000" dirty="0" smtClean="0"/>
              <a:t> INNER JOIN </a:t>
            </a:r>
            <a:r>
              <a:rPr lang="en-US" sz="1000" dirty="0" err="1" smtClean="0"/>
              <a:t>past_repair</a:t>
            </a:r>
            <a:r>
              <a:rPr lang="en-US" sz="1000" dirty="0" smtClean="0"/>
              <a:t> ON </a:t>
            </a:r>
            <a:r>
              <a:rPr lang="en-US" sz="1000" dirty="0" err="1" smtClean="0"/>
              <a:t>problems_table.niin</a:t>
            </a:r>
            <a:r>
              <a:rPr lang="en-US" sz="1000" dirty="0" smtClean="0"/>
              <a:t> = </a:t>
            </a:r>
            <a:r>
              <a:rPr lang="en-US" sz="1000" dirty="0" err="1" smtClean="0"/>
              <a:t>past_repair.NIIN</a:t>
            </a:r>
            <a:r>
              <a:rPr lang="en-US" sz="1000" dirty="0" smtClean="0"/>
              <a:t>) INNER JOIN [Preferred Nouns] ON </a:t>
            </a:r>
            <a:r>
              <a:rPr lang="en-US" sz="1000" dirty="0" err="1" smtClean="0"/>
              <a:t>problems_table.niin</a:t>
            </a:r>
            <a:r>
              <a:rPr lang="en-US" sz="1000" dirty="0" smtClean="0"/>
              <a:t> = [Preferred Nouns].</a:t>
            </a:r>
            <a:r>
              <a:rPr lang="en-US" sz="1000" dirty="0" err="1" smtClean="0"/>
              <a:t>niin</a:t>
            </a:r>
            <a:r>
              <a:rPr lang="en-US" sz="1000" dirty="0" smtClean="0"/>
              <a:t>) INNER JOIN [Monthly Production Archive] ON </a:t>
            </a:r>
            <a:r>
              <a:rPr lang="en-US" sz="1000" dirty="0" err="1" smtClean="0"/>
              <a:t>problems_table.niin</a:t>
            </a:r>
            <a:r>
              <a:rPr lang="en-US" sz="1000" dirty="0" smtClean="0"/>
              <a:t> = [Monthly Production Archive].NIIN) INNER JOIN targets ON </a:t>
            </a:r>
            <a:r>
              <a:rPr lang="en-US" sz="1000" dirty="0" err="1" smtClean="0"/>
              <a:t>problems_table.niin</a:t>
            </a:r>
            <a:r>
              <a:rPr lang="en-US" sz="1000" dirty="0" smtClean="0"/>
              <a:t> = </a:t>
            </a:r>
            <a:r>
              <a:rPr lang="en-US" sz="1000" dirty="0" err="1" smtClean="0"/>
              <a:t>targets.NIIN</a:t>
            </a:r>
            <a:r>
              <a:rPr lang="en-US" sz="1000" dirty="0" smtClean="0"/>
              <a:t>;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320040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One stop problems table Query in SQL Server 2005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0" y="3581400"/>
            <a:ext cx="91440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SELECT     </a:t>
            </a:r>
            <a:r>
              <a:rPr lang="en-US" sz="1000" dirty="0" err="1" smtClean="0"/>
              <a:t>dbo.problems_table.niin</a:t>
            </a:r>
            <a:r>
              <a:rPr lang="en-US" sz="1000" dirty="0" smtClean="0"/>
              <a:t>, </a:t>
            </a:r>
            <a:r>
              <a:rPr lang="en-US" sz="1000" dirty="0" err="1" smtClean="0"/>
              <a:t>dbo.problems_table.P_N</a:t>
            </a:r>
            <a:r>
              <a:rPr lang="en-US" sz="1000" dirty="0" smtClean="0"/>
              <a:t>, </a:t>
            </a:r>
            <a:r>
              <a:rPr lang="en-US" sz="1000" dirty="0" err="1" smtClean="0"/>
              <a:t>dbo.problems_table.Forecast</a:t>
            </a:r>
            <a:r>
              <a:rPr lang="en-US" sz="1000" dirty="0" smtClean="0"/>
              <a:t>, </a:t>
            </a:r>
            <a:r>
              <a:rPr lang="en-US" sz="1000" dirty="0" err="1" smtClean="0"/>
              <a:t>dbo.problems_table.Cont_forecast</a:t>
            </a:r>
            <a:r>
              <a:rPr lang="en-US" sz="1000" dirty="0" smtClean="0"/>
              <a:t>, 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dbo.past_repair.FirstQuarterPastRepair</a:t>
            </a:r>
            <a:r>
              <a:rPr lang="en-US" sz="1000" dirty="0" smtClean="0"/>
              <a:t>, </a:t>
            </a:r>
            <a:r>
              <a:rPr lang="en-US" sz="1000" dirty="0" err="1" smtClean="0"/>
              <a:t>dbo.past_repair.SecondQuarterPastRepair</a:t>
            </a:r>
            <a:r>
              <a:rPr lang="en-US" sz="1000" dirty="0" smtClean="0"/>
              <a:t>, </a:t>
            </a:r>
            <a:r>
              <a:rPr lang="en-US" sz="1000" dirty="0" err="1" smtClean="0"/>
              <a:t>dbo.past_repair.ThirdQuarterPastRepair</a:t>
            </a:r>
            <a:r>
              <a:rPr lang="en-US" sz="1000" dirty="0" smtClean="0"/>
              <a:t>, 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dbo.past_repair.FirstQuarterPastAddlRepair</a:t>
            </a:r>
            <a:r>
              <a:rPr lang="en-US" sz="1000" dirty="0" smtClean="0"/>
              <a:t>, </a:t>
            </a:r>
            <a:r>
              <a:rPr lang="en-US" sz="1000" dirty="0" err="1" smtClean="0"/>
              <a:t>dbo.past_repair.SecondQuarterPastAddlRepair</a:t>
            </a:r>
            <a:r>
              <a:rPr lang="en-US" sz="1000" dirty="0" smtClean="0"/>
              <a:t>, </a:t>
            </a:r>
            <a:r>
              <a:rPr lang="en-US" sz="1000" dirty="0" err="1" smtClean="0"/>
              <a:t>dbo.past_repair.ThirdQuarterPastAddlRepair</a:t>
            </a:r>
            <a:r>
              <a:rPr lang="en-US" sz="1000" dirty="0" smtClean="0"/>
              <a:t>, 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</a:t>
            </a:r>
            <a:r>
              <a:rPr lang="en-US" sz="1000" dirty="0" smtClean="0"/>
              <a:t>.[Monthly Production Archive].[end month1 prod], </a:t>
            </a:r>
            <a:r>
              <a:rPr lang="en-US" sz="1000" dirty="0" err="1" smtClean="0"/>
              <a:t>dbo</a:t>
            </a:r>
            <a:r>
              <a:rPr lang="en-US" sz="1000" dirty="0" smtClean="0"/>
              <a:t>.[Monthly Production Archive].[End month2 prod], </a:t>
            </a:r>
            <a:r>
              <a:rPr lang="en-US" sz="1000" dirty="0" err="1" smtClean="0"/>
              <a:t>dbo.targets.Target</a:t>
            </a:r>
            <a:r>
              <a:rPr lang="en-US" sz="1000" dirty="0" smtClean="0"/>
              <a:t>, 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</a:t>
            </a:r>
            <a:r>
              <a:rPr lang="en-US" sz="1000" dirty="0" smtClean="0"/>
              <a:t>.[Preferred Nouns].NOUN, </a:t>
            </a:r>
            <a:r>
              <a:rPr lang="en-US" sz="1000" dirty="0" err="1" smtClean="0"/>
              <a:t>dbo.problems_table.Act_FD</a:t>
            </a:r>
            <a:r>
              <a:rPr lang="en-US" sz="1000" dirty="0" smtClean="0"/>
              <a:t>, </a:t>
            </a:r>
            <a:r>
              <a:rPr lang="en-US" sz="1000" dirty="0" err="1" smtClean="0"/>
              <a:t>dbo.problems_table.AWP_F</a:t>
            </a:r>
            <a:r>
              <a:rPr lang="en-US" sz="1000" dirty="0" smtClean="0"/>
              <a:t>, </a:t>
            </a:r>
            <a:r>
              <a:rPr lang="en-US" sz="1000" dirty="0" err="1" smtClean="0"/>
              <a:t>dbo.problems_table.Contract_OWO</a:t>
            </a:r>
            <a:r>
              <a:rPr lang="en-US" sz="1000" dirty="0" smtClean="0"/>
              <a:t>, 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dbo.problems_table</a:t>
            </a:r>
            <a:r>
              <a:rPr lang="en-US" sz="1000" dirty="0" smtClean="0"/>
              <a:t>.[Parts Problem], </a:t>
            </a:r>
            <a:r>
              <a:rPr lang="en-US" sz="1000" dirty="0" err="1" smtClean="0"/>
              <a:t>dbo.problems_table.Other</a:t>
            </a:r>
            <a:r>
              <a:rPr lang="en-US" sz="1000" dirty="0" smtClean="0"/>
              <a:t>, </a:t>
            </a:r>
            <a:r>
              <a:rPr lang="en-US" sz="1000" dirty="0" err="1" smtClean="0"/>
              <a:t>dbo.problems_table.Cont_Prod</a:t>
            </a:r>
            <a:r>
              <a:rPr lang="en-US" sz="1000" dirty="0" smtClean="0"/>
              <a:t>, </a:t>
            </a:r>
            <a:r>
              <a:rPr lang="en-US" sz="1000" dirty="0" err="1" smtClean="0"/>
              <a:t>dbo.problems_table</a:t>
            </a:r>
            <a:r>
              <a:rPr lang="en-US" sz="1000" dirty="0" smtClean="0"/>
              <a:t>.[Equip 1], 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dbo.problems_table</a:t>
            </a:r>
            <a:r>
              <a:rPr lang="en-US" sz="1000" dirty="0" smtClean="0"/>
              <a:t>.[Equip 2], </a:t>
            </a:r>
            <a:r>
              <a:rPr lang="en-US" sz="1000" dirty="0" err="1" smtClean="0"/>
              <a:t>dbo.problems_table</a:t>
            </a:r>
            <a:r>
              <a:rPr lang="en-US" sz="1000" dirty="0" smtClean="0"/>
              <a:t>.[Equip 3], </a:t>
            </a:r>
            <a:r>
              <a:rPr lang="en-US" sz="1000" dirty="0" err="1" smtClean="0"/>
              <a:t>dbo.problems_table</a:t>
            </a:r>
            <a:r>
              <a:rPr lang="en-US" sz="1000" dirty="0" smtClean="0"/>
              <a:t>.[Equip 4], </a:t>
            </a:r>
            <a:r>
              <a:rPr lang="en-US" sz="1000" dirty="0" err="1" smtClean="0"/>
              <a:t>dbo.problems_table</a:t>
            </a:r>
            <a:r>
              <a:rPr lang="en-US" sz="1000" dirty="0" smtClean="0"/>
              <a:t>.[Equip 5], 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dbo.problems_table</a:t>
            </a:r>
            <a:r>
              <a:rPr lang="en-US" sz="1000" dirty="0" smtClean="0"/>
              <a:t>.[Equip 6], </a:t>
            </a:r>
            <a:r>
              <a:rPr lang="en-US" sz="1000" dirty="0" err="1" smtClean="0"/>
              <a:t>dbo.problems_table.Personnel</a:t>
            </a:r>
            <a:r>
              <a:rPr lang="en-US" sz="1000" dirty="0" smtClean="0"/>
              <a:t>, </a:t>
            </a:r>
            <a:r>
              <a:rPr lang="en-US" sz="1000" dirty="0" err="1" smtClean="0"/>
              <a:t>dbo.problems_table.contract_cri</a:t>
            </a:r>
            <a:r>
              <a:rPr lang="en-US" sz="1000" dirty="0" smtClean="0"/>
              <a:t>, </a:t>
            </a:r>
            <a:r>
              <a:rPr lang="en-US" sz="1000" dirty="0" err="1" smtClean="0"/>
              <a:t>dbo.problems_table</a:t>
            </a:r>
            <a:r>
              <a:rPr lang="en-US" sz="1000" dirty="0" smtClean="0"/>
              <a:t>.[I&amp;S], </a:t>
            </a:r>
            <a:r>
              <a:rPr lang="en-US" sz="1000" dirty="0" err="1" smtClean="0"/>
              <a:t>dbo.problems_table.Awp_G</a:t>
            </a:r>
            <a:r>
              <a:rPr lang="en-US" sz="1000" dirty="0" smtClean="0"/>
              <a:t>, 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dbo.problems_table</a:t>
            </a:r>
            <a:r>
              <a:rPr lang="en-US" sz="1000" dirty="0" smtClean="0"/>
              <a:t>.[AWP Days], </a:t>
            </a:r>
            <a:r>
              <a:rPr lang="en-US" sz="1000" dirty="0" err="1" smtClean="0"/>
              <a:t>dbo</a:t>
            </a:r>
            <a:r>
              <a:rPr lang="en-US" sz="1000" dirty="0" smtClean="0"/>
              <a:t>.[Preferred Nouns].Engine AS TMS</a:t>
            </a:r>
          </a:p>
          <a:p>
            <a:endParaRPr lang="en-US" sz="1000" dirty="0" smtClean="0"/>
          </a:p>
          <a:p>
            <a:r>
              <a:rPr lang="en-US" sz="1000" dirty="0" smtClean="0"/>
              <a:t>FROM         </a:t>
            </a:r>
            <a:r>
              <a:rPr lang="en-US" sz="1000" dirty="0" err="1" smtClean="0"/>
              <a:t>dbo.problems_table</a:t>
            </a:r>
            <a:r>
              <a:rPr lang="en-US" sz="1000" dirty="0" smtClean="0"/>
              <a:t> INNER JOIN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dbo.past_repair</a:t>
            </a:r>
            <a:r>
              <a:rPr lang="en-US" sz="1000" dirty="0" smtClean="0"/>
              <a:t> ON </a:t>
            </a:r>
            <a:r>
              <a:rPr lang="en-US" sz="1000" dirty="0" err="1" smtClean="0"/>
              <a:t>dbo.problems_table.niin</a:t>
            </a:r>
            <a:r>
              <a:rPr lang="en-US" sz="1000" dirty="0" smtClean="0"/>
              <a:t> = </a:t>
            </a:r>
            <a:r>
              <a:rPr lang="en-US" sz="1000" dirty="0" err="1" smtClean="0"/>
              <a:t>dbo.past_repair.NIIN</a:t>
            </a:r>
            <a:r>
              <a:rPr lang="en-US" sz="1000" dirty="0" smtClean="0"/>
              <a:t> INNER JOIN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</a:t>
            </a:r>
            <a:r>
              <a:rPr lang="en-US" sz="1000" dirty="0" smtClean="0"/>
              <a:t>.[Preferred Nouns] ON </a:t>
            </a:r>
            <a:r>
              <a:rPr lang="en-US" sz="1000" dirty="0" err="1" smtClean="0"/>
              <a:t>dbo.problems_table.niin</a:t>
            </a:r>
            <a:r>
              <a:rPr lang="en-US" sz="1000" dirty="0" smtClean="0"/>
              <a:t> = </a:t>
            </a:r>
            <a:r>
              <a:rPr lang="en-US" sz="1000" dirty="0" err="1" smtClean="0"/>
              <a:t>dbo</a:t>
            </a:r>
            <a:r>
              <a:rPr lang="en-US" sz="1000" dirty="0" smtClean="0"/>
              <a:t>.[Preferred Nouns].</a:t>
            </a:r>
            <a:r>
              <a:rPr lang="en-US" sz="1000" dirty="0" err="1" smtClean="0"/>
              <a:t>niin</a:t>
            </a:r>
            <a:r>
              <a:rPr lang="en-US" sz="1000" dirty="0" smtClean="0"/>
              <a:t> INNER JOIN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</a:t>
            </a:r>
            <a:r>
              <a:rPr lang="en-US" sz="1000" dirty="0" smtClean="0"/>
              <a:t>.[Monthly Production Archive] ON </a:t>
            </a:r>
            <a:r>
              <a:rPr lang="en-US" sz="1000" dirty="0" err="1" smtClean="0"/>
              <a:t>dbo.problems_table.niin</a:t>
            </a:r>
            <a:r>
              <a:rPr lang="en-US" sz="1000" dirty="0" smtClean="0"/>
              <a:t> = </a:t>
            </a:r>
            <a:r>
              <a:rPr lang="en-US" sz="1000" dirty="0" err="1" smtClean="0"/>
              <a:t>dbo</a:t>
            </a:r>
            <a:r>
              <a:rPr lang="en-US" sz="1000" dirty="0" smtClean="0"/>
              <a:t>.[Monthly Production Archive].NIIN INNER JOIN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dbo.targets</a:t>
            </a:r>
            <a:r>
              <a:rPr lang="en-US" sz="1000" dirty="0" smtClean="0"/>
              <a:t> ON </a:t>
            </a:r>
            <a:r>
              <a:rPr lang="en-US" sz="1000" dirty="0" err="1" smtClean="0"/>
              <a:t>dbo.problems_table.niin</a:t>
            </a:r>
            <a:r>
              <a:rPr lang="en-US" sz="1000" dirty="0" smtClean="0"/>
              <a:t> = </a:t>
            </a:r>
            <a:r>
              <a:rPr lang="en-US" sz="1000" dirty="0" err="1" smtClean="0"/>
              <a:t>dbo.targets.NIIN</a:t>
            </a:r>
            <a:endParaRPr lang="en-US" sz="1000" dirty="0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53340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PastRepairQtrs</a:t>
            </a:r>
            <a:r>
              <a:rPr lang="en-US" dirty="0" smtClean="0"/>
              <a:t> Query in Access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0" y="914400"/>
            <a:ext cx="914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SELECT     </a:t>
            </a:r>
            <a:r>
              <a:rPr lang="en-US" sz="1000" dirty="0" err="1" smtClean="0"/>
              <a:t>dbo.past_repair.NIIN</a:t>
            </a:r>
            <a:r>
              <a:rPr lang="en-US" sz="1000" dirty="0" smtClean="0"/>
              <a:t>, (CASE WHEN RIGHT([date].[current qtr], 1) = '1' THEN '0' + (CAST((CAST(ROUND(LEFT([date].[current qtr], 2), 0) AS </a:t>
            </a:r>
            <a:r>
              <a:rPr lang="en-US" sz="1000" dirty="0" err="1" smtClean="0"/>
              <a:t>smallint</a:t>
            </a:r>
            <a:r>
              <a:rPr lang="en-US" sz="1000" dirty="0" smtClean="0"/>
              <a:t>)) </a:t>
            </a:r>
          </a:p>
          <a:p>
            <a:r>
              <a:rPr lang="en-US" sz="1000" dirty="0" smtClean="0"/>
              <a:t>                      - 1 AS </a:t>
            </a:r>
            <a:r>
              <a:rPr lang="en-US" sz="1000" dirty="0" err="1" smtClean="0"/>
              <a:t>varchar</a:t>
            </a:r>
            <a:r>
              <a:rPr lang="en-US" sz="1000" dirty="0" smtClean="0"/>
              <a:t>)) + '/4' ELSE LEFT([date].[current qtr], 3) + (CAST((CAST(ROUND(RIGHT([date].[current qtr], 1), 0) AS </a:t>
            </a:r>
            <a:r>
              <a:rPr lang="en-US" sz="1000" dirty="0" err="1" smtClean="0"/>
              <a:t>smallint</a:t>
            </a:r>
            <a:r>
              <a:rPr lang="en-US" sz="1000" dirty="0" smtClean="0"/>
              <a:t>)) - 1 AS </a:t>
            </a:r>
            <a:r>
              <a:rPr lang="en-US" sz="1000" dirty="0" err="1" smtClean="0"/>
              <a:t>varchar</a:t>
            </a:r>
            <a:r>
              <a:rPr lang="en-US" sz="1000" dirty="0" smtClean="0"/>
              <a:t>)) END) </a:t>
            </a:r>
          </a:p>
          <a:p>
            <a:r>
              <a:rPr lang="en-US" sz="1000" dirty="0" smtClean="0"/>
              <a:t>                      AS </a:t>
            </a:r>
            <a:r>
              <a:rPr lang="en-US" sz="1000" dirty="0" err="1" smtClean="0"/>
              <a:t>FirstQtrPast</a:t>
            </a:r>
            <a:endParaRPr lang="en-US" sz="1000" dirty="0" smtClean="0"/>
          </a:p>
          <a:p>
            <a:endParaRPr lang="en-US" sz="1000" dirty="0" smtClean="0"/>
          </a:p>
          <a:p>
            <a:r>
              <a:rPr lang="en-US" sz="1000" dirty="0" smtClean="0"/>
              <a:t>FROM         </a:t>
            </a:r>
            <a:r>
              <a:rPr lang="en-US" sz="1000" dirty="0" err="1" smtClean="0"/>
              <a:t>dbo.date</a:t>
            </a:r>
            <a:r>
              <a:rPr lang="en-US" sz="1000" dirty="0" smtClean="0"/>
              <a:t> CROSS JOIN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dbo.past_repair</a:t>
            </a:r>
            <a:endParaRPr lang="en-US" sz="10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0" y="320040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PastRepairQtrs</a:t>
            </a:r>
            <a:r>
              <a:rPr lang="en-US" dirty="0" smtClean="0"/>
              <a:t> Query in SQL Server 2005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0" y="3581400"/>
            <a:ext cx="9144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SELECT </a:t>
            </a:r>
            <a:r>
              <a:rPr lang="en-US" dirty="0" err="1" smtClean="0"/>
              <a:t>past_repair.NIIN</a:t>
            </a:r>
            <a:r>
              <a:rPr lang="en-US" dirty="0" smtClean="0"/>
              <a:t>, </a:t>
            </a:r>
            <a:r>
              <a:rPr lang="en-US" dirty="0" err="1" smtClean="0"/>
              <a:t>IIf</a:t>
            </a:r>
            <a:r>
              <a:rPr lang="en-US" dirty="0" smtClean="0"/>
              <a:t>(Right([date].[current qtr],1)='1','0' &amp; </a:t>
            </a:r>
            <a:r>
              <a:rPr lang="en-US" dirty="0" err="1" smtClean="0"/>
              <a:t>CStr</a:t>
            </a:r>
            <a:r>
              <a:rPr lang="en-US" dirty="0" smtClean="0"/>
              <a:t>(</a:t>
            </a:r>
            <a:r>
              <a:rPr lang="en-US" dirty="0" err="1" smtClean="0"/>
              <a:t>CInt</a:t>
            </a:r>
            <a:r>
              <a:rPr lang="en-US" dirty="0" smtClean="0"/>
              <a:t>(Left([date].[current qtr],2))-1) &amp; '/4',Left([date].[current qtr],3) &amp; </a:t>
            </a:r>
            <a:r>
              <a:rPr lang="en-US" dirty="0" err="1" smtClean="0"/>
              <a:t>CStr</a:t>
            </a:r>
            <a:r>
              <a:rPr lang="en-US" dirty="0" smtClean="0"/>
              <a:t>(</a:t>
            </a:r>
            <a:r>
              <a:rPr lang="en-US" dirty="0" err="1" smtClean="0"/>
              <a:t>CInt</a:t>
            </a:r>
            <a:r>
              <a:rPr lang="en-US" dirty="0" smtClean="0"/>
              <a:t>(Right([date].[current qtr],1))-1)) AS </a:t>
            </a:r>
            <a:r>
              <a:rPr lang="en-US" dirty="0" err="1" smtClean="0"/>
              <a:t>FirstQtrPast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FROM [Date], </a:t>
            </a:r>
            <a:r>
              <a:rPr lang="en-US" dirty="0" err="1" smtClean="0"/>
              <a:t>past_repair</a:t>
            </a:r>
            <a:r>
              <a:rPr lang="en-US" dirty="0" smtClean="0"/>
              <a:t>;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6457890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err="1" smtClean="0"/>
              <a:t>FirstQtrPast</a:t>
            </a:r>
            <a:r>
              <a:rPr lang="en-US" sz="1000" dirty="0" smtClean="0"/>
              <a:t>: </a:t>
            </a:r>
            <a:r>
              <a:rPr lang="en-US" sz="1000" dirty="0" err="1" smtClean="0"/>
              <a:t>IIf</a:t>
            </a:r>
            <a:r>
              <a:rPr lang="en-US" sz="1000" dirty="0" smtClean="0"/>
              <a:t>(Right([date].[current qtr],1)='1','0' &amp; </a:t>
            </a:r>
            <a:r>
              <a:rPr lang="en-US" sz="1000" dirty="0" err="1" smtClean="0"/>
              <a:t>CStr</a:t>
            </a:r>
            <a:r>
              <a:rPr lang="en-US" sz="1000" dirty="0" smtClean="0"/>
              <a:t>(</a:t>
            </a:r>
            <a:r>
              <a:rPr lang="en-US" sz="1000" dirty="0" err="1" smtClean="0"/>
              <a:t>CInt</a:t>
            </a:r>
            <a:r>
              <a:rPr lang="en-US" sz="1000" dirty="0" smtClean="0"/>
              <a:t>(Left([date].[current qtr],2))-1) &amp; '/4',Left([date].[current qtr],3) &amp; </a:t>
            </a:r>
            <a:r>
              <a:rPr lang="en-US" sz="1000" dirty="0" err="1" smtClean="0"/>
              <a:t>CStr</a:t>
            </a:r>
            <a:r>
              <a:rPr lang="en-US" sz="1000" dirty="0" smtClean="0"/>
              <a:t>(</a:t>
            </a:r>
            <a:r>
              <a:rPr lang="en-US" sz="1000" dirty="0" err="1" smtClean="0"/>
              <a:t>CInt</a:t>
            </a:r>
            <a:r>
              <a:rPr lang="en-US" sz="1000" dirty="0" smtClean="0"/>
              <a:t>(Right([date].[current qtr],1))-1)) </a:t>
            </a:r>
            <a:r>
              <a:rPr lang="en-US" sz="1000" dirty="0" smtClean="0">
                <a:solidFill>
                  <a:srgbClr val="FF0000"/>
                </a:solidFill>
              </a:rPr>
              <a:t>Don’t know what these do, did not include in SQL Server.</a:t>
            </a:r>
            <a:endParaRPr lang="en-US" sz="1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53340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1a_MTP_master Query in Access      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0" y="914400"/>
            <a:ext cx="9144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SELECT </a:t>
            </a:r>
            <a:r>
              <a:rPr lang="en-US" dirty="0" err="1" smtClean="0"/>
              <a:t>dbo_RepairData.NIIN</a:t>
            </a:r>
            <a:r>
              <a:rPr lang="en-US" dirty="0" smtClean="0"/>
              <a:t>, </a:t>
            </a:r>
            <a:r>
              <a:rPr lang="en-US" dirty="0" err="1" smtClean="0"/>
              <a:t>dbo_RepairData.Repaired</a:t>
            </a:r>
            <a:r>
              <a:rPr lang="en-US" dirty="0" smtClean="0"/>
              <a:t> AS Prod, </a:t>
            </a:r>
            <a:r>
              <a:rPr lang="en-US" dirty="0" err="1" smtClean="0"/>
              <a:t>dbo_RepairData.Quarter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FROM </a:t>
            </a:r>
            <a:r>
              <a:rPr lang="en-US" dirty="0" err="1" smtClean="0"/>
              <a:t>dbo_RepairData</a:t>
            </a:r>
            <a:r>
              <a:rPr lang="en-US" dirty="0" smtClean="0"/>
              <a:t>, [Date]</a:t>
            </a:r>
          </a:p>
          <a:p>
            <a:endParaRPr lang="en-US" dirty="0" smtClean="0"/>
          </a:p>
          <a:p>
            <a:r>
              <a:rPr lang="en-US" dirty="0" smtClean="0"/>
              <a:t>WHERE (((</a:t>
            </a:r>
            <a:r>
              <a:rPr lang="en-US" dirty="0" err="1" smtClean="0"/>
              <a:t>dbo_RepairData.Quarter</a:t>
            </a:r>
            <a:r>
              <a:rPr lang="en-US" dirty="0" smtClean="0"/>
              <a:t>)=[date].[current qtr]));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320040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1a_MTP_master Query in SQL Server 2005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0" y="3628072"/>
            <a:ext cx="9144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SELECT     </a:t>
            </a:r>
            <a:r>
              <a:rPr lang="en-US" dirty="0" err="1" smtClean="0"/>
              <a:t>dbo.dbo_RepairData.NIIN</a:t>
            </a:r>
            <a:r>
              <a:rPr lang="en-US" dirty="0" smtClean="0"/>
              <a:t>, </a:t>
            </a:r>
            <a:r>
              <a:rPr lang="en-US" dirty="0" err="1" smtClean="0"/>
              <a:t>dbo.dbo_RepairData.Repaired</a:t>
            </a:r>
            <a:r>
              <a:rPr lang="en-US" dirty="0" smtClean="0"/>
              <a:t> AS Prod, </a:t>
            </a:r>
            <a:r>
              <a:rPr lang="en-US" dirty="0" err="1" smtClean="0"/>
              <a:t>dbo.dbo_RepairData.Quarter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FROM         </a:t>
            </a:r>
            <a:r>
              <a:rPr lang="en-US" dirty="0" err="1" smtClean="0"/>
              <a:t>dbo.dbo_RepairData</a:t>
            </a:r>
            <a:r>
              <a:rPr lang="en-US" dirty="0" smtClean="0"/>
              <a:t> INNER JOIN</a:t>
            </a:r>
          </a:p>
          <a:p>
            <a:r>
              <a:rPr lang="en-US" dirty="0" smtClean="0"/>
              <a:t>                      </a:t>
            </a:r>
            <a:r>
              <a:rPr lang="en-US" dirty="0" err="1" smtClean="0"/>
              <a:t>dbo.date</a:t>
            </a:r>
            <a:r>
              <a:rPr lang="en-US" dirty="0" smtClean="0"/>
              <a:t> ON </a:t>
            </a:r>
            <a:r>
              <a:rPr lang="en-US" dirty="0" err="1" smtClean="0"/>
              <a:t>dbo.dbo_RepairData.Quarter</a:t>
            </a:r>
            <a:r>
              <a:rPr lang="en-US" dirty="0" smtClean="0"/>
              <a:t> = </a:t>
            </a:r>
            <a:r>
              <a:rPr lang="en-US" dirty="0" err="1" smtClean="0"/>
              <a:t>dbo.date</a:t>
            </a:r>
            <a:r>
              <a:rPr lang="en-US" dirty="0" smtClean="0"/>
              <a:t>.[Current Qtr]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53340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problems_table</a:t>
            </a:r>
            <a:r>
              <a:rPr lang="en-US" dirty="0" smtClean="0"/>
              <a:t> Without Matching </a:t>
            </a:r>
            <a:r>
              <a:rPr lang="en-US" dirty="0" err="1" smtClean="0"/>
              <a:t>MTP_master</a:t>
            </a:r>
            <a:r>
              <a:rPr lang="en-US" dirty="0" smtClean="0"/>
              <a:t> Query in Access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0" y="914400"/>
            <a:ext cx="9144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SELECT </a:t>
            </a:r>
            <a:r>
              <a:rPr lang="en-US" sz="1000" dirty="0" err="1" smtClean="0"/>
              <a:t>problems_table.niin</a:t>
            </a:r>
            <a:r>
              <a:rPr lang="en-US" sz="1000" dirty="0" smtClean="0"/>
              <a:t>, </a:t>
            </a:r>
            <a:r>
              <a:rPr lang="en-US" sz="1000" dirty="0" err="1" smtClean="0"/>
              <a:t>problems_table.P_N</a:t>
            </a:r>
            <a:r>
              <a:rPr lang="en-US" sz="1000" dirty="0" smtClean="0"/>
              <a:t>, problems_table.TMS, </a:t>
            </a:r>
            <a:r>
              <a:rPr lang="en-US" sz="1000" dirty="0" err="1" smtClean="0"/>
              <a:t>problems_table.Forecast</a:t>
            </a:r>
            <a:r>
              <a:rPr lang="en-US" sz="1000" dirty="0" smtClean="0"/>
              <a:t>, </a:t>
            </a:r>
            <a:r>
              <a:rPr lang="en-US" sz="1000" dirty="0" err="1" smtClean="0"/>
              <a:t>problems_table.Cont_forecast</a:t>
            </a:r>
            <a:r>
              <a:rPr lang="en-US" sz="1000" dirty="0" smtClean="0"/>
              <a:t>, </a:t>
            </a:r>
            <a:r>
              <a:rPr lang="en-US" sz="1000" dirty="0" err="1" smtClean="0"/>
              <a:t>problems_table.Act_FD</a:t>
            </a:r>
            <a:r>
              <a:rPr lang="en-US" sz="1000" dirty="0" smtClean="0"/>
              <a:t>, </a:t>
            </a:r>
            <a:r>
              <a:rPr lang="en-US" sz="1000" dirty="0" err="1" smtClean="0"/>
              <a:t>problems_table.AWP_F</a:t>
            </a:r>
            <a:r>
              <a:rPr lang="en-US" sz="1000" dirty="0" smtClean="0"/>
              <a:t>, </a:t>
            </a:r>
            <a:r>
              <a:rPr lang="en-US" sz="1000" dirty="0" err="1" smtClean="0"/>
              <a:t>problems_table.Contract_OWO</a:t>
            </a:r>
            <a:r>
              <a:rPr lang="en-US" sz="1000" dirty="0" smtClean="0"/>
              <a:t>, </a:t>
            </a:r>
            <a:r>
              <a:rPr lang="en-US" sz="1000" dirty="0" err="1" smtClean="0"/>
              <a:t>problems_table</a:t>
            </a:r>
            <a:r>
              <a:rPr lang="en-US" sz="1000" dirty="0" smtClean="0"/>
              <a:t>.[Parts Problem], </a:t>
            </a:r>
            <a:r>
              <a:rPr lang="en-US" sz="1000" dirty="0" err="1" smtClean="0"/>
              <a:t>problems_table.Other</a:t>
            </a:r>
            <a:r>
              <a:rPr lang="en-US" sz="1000" dirty="0" smtClean="0"/>
              <a:t>, </a:t>
            </a:r>
            <a:r>
              <a:rPr lang="en-US" sz="1000" dirty="0" err="1" smtClean="0"/>
              <a:t>problems_table.Cont_Prod</a:t>
            </a:r>
            <a:r>
              <a:rPr lang="en-US" sz="1000" dirty="0" smtClean="0"/>
              <a:t>, </a:t>
            </a:r>
            <a:r>
              <a:rPr lang="en-US" sz="1000" dirty="0" err="1" smtClean="0"/>
              <a:t>problems_table</a:t>
            </a:r>
            <a:r>
              <a:rPr lang="en-US" sz="1000" dirty="0" smtClean="0"/>
              <a:t>.[Equip 1], </a:t>
            </a:r>
            <a:r>
              <a:rPr lang="en-US" sz="1000" dirty="0" err="1" smtClean="0"/>
              <a:t>problems_table</a:t>
            </a:r>
            <a:r>
              <a:rPr lang="en-US" sz="1000" dirty="0" smtClean="0"/>
              <a:t>.[Equip 2], </a:t>
            </a:r>
            <a:r>
              <a:rPr lang="en-US" sz="1000" dirty="0" err="1" smtClean="0"/>
              <a:t>problems_table</a:t>
            </a:r>
            <a:r>
              <a:rPr lang="en-US" sz="1000" dirty="0" smtClean="0"/>
              <a:t>.[Equip 3], </a:t>
            </a:r>
            <a:r>
              <a:rPr lang="en-US" sz="1000" dirty="0" err="1" smtClean="0"/>
              <a:t>problems_table</a:t>
            </a:r>
            <a:r>
              <a:rPr lang="en-US" sz="1000" dirty="0" smtClean="0"/>
              <a:t>.[Equip 4], </a:t>
            </a:r>
            <a:r>
              <a:rPr lang="en-US" sz="1000" dirty="0" err="1" smtClean="0"/>
              <a:t>problems_table</a:t>
            </a:r>
            <a:r>
              <a:rPr lang="en-US" sz="1000" dirty="0" smtClean="0"/>
              <a:t>.[Equip 5], </a:t>
            </a:r>
            <a:r>
              <a:rPr lang="en-US" sz="1000" dirty="0" err="1" smtClean="0"/>
              <a:t>problems_table</a:t>
            </a:r>
            <a:r>
              <a:rPr lang="en-US" sz="1000" dirty="0" smtClean="0"/>
              <a:t>.[Equip 6], </a:t>
            </a:r>
            <a:r>
              <a:rPr lang="en-US" sz="1000" dirty="0" err="1" smtClean="0"/>
              <a:t>problems_table.Personnel</a:t>
            </a:r>
            <a:r>
              <a:rPr lang="en-US" sz="1000" dirty="0" smtClean="0"/>
              <a:t>, </a:t>
            </a:r>
            <a:r>
              <a:rPr lang="en-US" sz="1000" dirty="0" err="1" smtClean="0"/>
              <a:t>problems_table.contract_cri</a:t>
            </a:r>
            <a:r>
              <a:rPr lang="en-US" sz="1000" dirty="0" smtClean="0"/>
              <a:t>, </a:t>
            </a:r>
            <a:r>
              <a:rPr lang="en-US" sz="1000" dirty="0" err="1" smtClean="0"/>
              <a:t>problems_table</a:t>
            </a:r>
            <a:r>
              <a:rPr lang="en-US" sz="1000" dirty="0" smtClean="0"/>
              <a:t>.[I&amp;S], </a:t>
            </a:r>
            <a:r>
              <a:rPr lang="en-US" sz="1000" dirty="0" err="1" smtClean="0"/>
              <a:t>problems_table.Awp_G</a:t>
            </a:r>
            <a:r>
              <a:rPr lang="en-US" sz="1000" dirty="0" smtClean="0"/>
              <a:t>, </a:t>
            </a:r>
            <a:r>
              <a:rPr lang="en-US" sz="1000" dirty="0" err="1" smtClean="0"/>
              <a:t>problems_table</a:t>
            </a:r>
            <a:r>
              <a:rPr lang="en-US" sz="1000" dirty="0" smtClean="0"/>
              <a:t>.[AWP Days]</a:t>
            </a:r>
          </a:p>
          <a:p>
            <a:endParaRPr lang="en-US" sz="1000" dirty="0" smtClean="0"/>
          </a:p>
          <a:p>
            <a:r>
              <a:rPr lang="en-US" sz="1000" dirty="0" smtClean="0"/>
              <a:t>FROM </a:t>
            </a:r>
            <a:r>
              <a:rPr lang="en-US" sz="1000" dirty="0" err="1" smtClean="0"/>
              <a:t>problems_table</a:t>
            </a:r>
            <a:r>
              <a:rPr lang="en-US" sz="1000" dirty="0" smtClean="0"/>
              <a:t> LEFT JOIN </a:t>
            </a:r>
            <a:r>
              <a:rPr lang="en-US" sz="1000" dirty="0" err="1" smtClean="0"/>
              <a:t>MTP_master</a:t>
            </a:r>
            <a:r>
              <a:rPr lang="en-US" sz="1000" dirty="0" smtClean="0"/>
              <a:t> ON </a:t>
            </a:r>
            <a:r>
              <a:rPr lang="en-US" sz="1000" dirty="0" err="1" smtClean="0"/>
              <a:t>problems_table.niin</a:t>
            </a:r>
            <a:r>
              <a:rPr lang="en-US" sz="1000" dirty="0" smtClean="0"/>
              <a:t> = </a:t>
            </a:r>
            <a:r>
              <a:rPr lang="en-US" sz="1000" dirty="0" err="1" smtClean="0"/>
              <a:t>MTP_master.NIIN</a:t>
            </a:r>
            <a:endParaRPr lang="en-US" sz="1000" dirty="0" smtClean="0"/>
          </a:p>
          <a:p>
            <a:endParaRPr lang="en-US" sz="1000" dirty="0" smtClean="0"/>
          </a:p>
          <a:p>
            <a:r>
              <a:rPr lang="en-US" sz="1000" dirty="0" smtClean="0"/>
              <a:t>WHERE (((</a:t>
            </a:r>
            <a:r>
              <a:rPr lang="en-US" sz="1000" dirty="0" err="1" smtClean="0"/>
              <a:t>MTP_master.NIIN</a:t>
            </a:r>
            <a:r>
              <a:rPr lang="en-US" sz="1000" dirty="0" smtClean="0"/>
              <a:t>) Is Null));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320040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problems_table</a:t>
            </a:r>
            <a:r>
              <a:rPr lang="en-US" dirty="0" smtClean="0"/>
              <a:t> Without Matching </a:t>
            </a:r>
            <a:r>
              <a:rPr lang="en-US" dirty="0" err="1" smtClean="0"/>
              <a:t>MTP_master</a:t>
            </a:r>
            <a:r>
              <a:rPr lang="en-US" dirty="0" smtClean="0"/>
              <a:t> Query in SQL Server 2005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0" y="3581400"/>
            <a:ext cx="9144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SELECT     </a:t>
            </a:r>
            <a:r>
              <a:rPr lang="en-US" sz="1000" dirty="0" err="1" smtClean="0"/>
              <a:t>dbo.problems_table.niin</a:t>
            </a:r>
            <a:r>
              <a:rPr lang="en-US" sz="1000" dirty="0" smtClean="0"/>
              <a:t>, </a:t>
            </a:r>
            <a:r>
              <a:rPr lang="en-US" sz="1000" dirty="0" err="1" smtClean="0"/>
              <a:t>dbo.problems_table.P_N</a:t>
            </a:r>
            <a:r>
              <a:rPr lang="en-US" sz="1000" dirty="0" smtClean="0"/>
              <a:t>, </a:t>
            </a:r>
            <a:r>
              <a:rPr lang="en-US" sz="1000" dirty="0" err="1" smtClean="0"/>
              <a:t>dbo.problems_table.TMS</a:t>
            </a:r>
            <a:r>
              <a:rPr lang="en-US" sz="1000" dirty="0" smtClean="0"/>
              <a:t>, </a:t>
            </a:r>
            <a:r>
              <a:rPr lang="en-US" sz="1000" dirty="0" err="1" smtClean="0"/>
              <a:t>dbo.problems_table.Forecast</a:t>
            </a:r>
            <a:r>
              <a:rPr lang="en-US" sz="1000" dirty="0" smtClean="0"/>
              <a:t>, </a:t>
            </a:r>
            <a:r>
              <a:rPr lang="en-US" sz="1000" dirty="0" err="1" smtClean="0"/>
              <a:t>dbo.problems_table.Cont_forecast</a:t>
            </a:r>
            <a:r>
              <a:rPr lang="en-US" sz="1000" dirty="0" smtClean="0"/>
              <a:t>, 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dbo.problems_table.Act_FD</a:t>
            </a:r>
            <a:r>
              <a:rPr lang="en-US" sz="1000" dirty="0" smtClean="0"/>
              <a:t>, </a:t>
            </a:r>
            <a:r>
              <a:rPr lang="en-US" sz="1000" dirty="0" err="1" smtClean="0"/>
              <a:t>dbo.problems_table.AWP_F</a:t>
            </a:r>
            <a:r>
              <a:rPr lang="en-US" sz="1000" dirty="0" smtClean="0"/>
              <a:t>, </a:t>
            </a:r>
            <a:r>
              <a:rPr lang="en-US" sz="1000" dirty="0" err="1" smtClean="0"/>
              <a:t>dbo.problems_table.Contract_OWO</a:t>
            </a:r>
            <a:r>
              <a:rPr lang="en-US" sz="1000" dirty="0" smtClean="0"/>
              <a:t>, </a:t>
            </a:r>
            <a:r>
              <a:rPr lang="en-US" sz="1000" dirty="0" err="1" smtClean="0"/>
              <a:t>dbo.problems_table</a:t>
            </a:r>
            <a:r>
              <a:rPr lang="en-US" sz="1000" dirty="0" smtClean="0"/>
              <a:t>.[Parts Problem], 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dbo.problems_table.Other</a:t>
            </a:r>
            <a:r>
              <a:rPr lang="en-US" sz="1000" dirty="0" smtClean="0"/>
              <a:t>, </a:t>
            </a:r>
            <a:r>
              <a:rPr lang="en-US" sz="1000" dirty="0" err="1" smtClean="0"/>
              <a:t>dbo.problems_table.Cont_Prod</a:t>
            </a:r>
            <a:r>
              <a:rPr lang="en-US" sz="1000" dirty="0" smtClean="0"/>
              <a:t>, </a:t>
            </a:r>
            <a:r>
              <a:rPr lang="en-US" sz="1000" dirty="0" err="1" smtClean="0"/>
              <a:t>dbo.problems_table</a:t>
            </a:r>
            <a:r>
              <a:rPr lang="en-US" sz="1000" dirty="0" smtClean="0"/>
              <a:t>.[Equip 1], </a:t>
            </a:r>
            <a:r>
              <a:rPr lang="en-US" sz="1000" dirty="0" err="1" smtClean="0"/>
              <a:t>dbo.problems_table</a:t>
            </a:r>
            <a:r>
              <a:rPr lang="en-US" sz="1000" dirty="0" smtClean="0"/>
              <a:t>.[Equip 2], </a:t>
            </a:r>
            <a:r>
              <a:rPr lang="en-US" sz="1000" dirty="0" err="1" smtClean="0"/>
              <a:t>dbo.problems_table</a:t>
            </a:r>
            <a:r>
              <a:rPr lang="en-US" sz="1000" dirty="0" smtClean="0"/>
              <a:t>.[Equip 3], 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dbo.problems_table</a:t>
            </a:r>
            <a:r>
              <a:rPr lang="en-US" sz="1000" dirty="0" smtClean="0"/>
              <a:t>.[Equip 4], </a:t>
            </a:r>
            <a:r>
              <a:rPr lang="en-US" sz="1000" dirty="0" err="1" smtClean="0"/>
              <a:t>dbo.problems_table</a:t>
            </a:r>
            <a:r>
              <a:rPr lang="en-US" sz="1000" dirty="0" smtClean="0"/>
              <a:t>.[Equip 5], </a:t>
            </a:r>
            <a:r>
              <a:rPr lang="en-US" sz="1000" dirty="0" err="1" smtClean="0"/>
              <a:t>dbo.problems_table</a:t>
            </a:r>
            <a:r>
              <a:rPr lang="en-US" sz="1000" dirty="0" smtClean="0"/>
              <a:t>.[Equip 6], </a:t>
            </a:r>
            <a:r>
              <a:rPr lang="en-US" sz="1000" dirty="0" err="1" smtClean="0"/>
              <a:t>dbo.problems_table.Personnel</a:t>
            </a:r>
            <a:r>
              <a:rPr lang="en-US" sz="1000" dirty="0" smtClean="0"/>
              <a:t>, 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dbo.problems_table.contract_cri</a:t>
            </a:r>
            <a:r>
              <a:rPr lang="en-US" sz="1000" dirty="0" smtClean="0"/>
              <a:t>, </a:t>
            </a:r>
            <a:r>
              <a:rPr lang="en-US" sz="1000" dirty="0" err="1" smtClean="0"/>
              <a:t>dbo.problems_table</a:t>
            </a:r>
            <a:r>
              <a:rPr lang="en-US" sz="1000" dirty="0" smtClean="0"/>
              <a:t>.[I&amp;S], </a:t>
            </a:r>
            <a:r>
              <a:rPr lang="en-US" sz="1000" dirty="0" err="1" smtClean="0"/>
              <a:t>dbo.problems_table.Awp_G</a:t>
            </a:r>
            <a:r>
              <a:rPr lang="en-US" sz="1000" dirty="0" smtClean="0"/>
              <a:t>, </a:t>
            </a:r>
            <a:r>
              <a:rPr lang="en-US" sz="1000" dirty="0" err="1" smtClean="0"/>
              <a:t>dbo.problems_table</a:t>
            </a:r>
            <a:r>
              <a:rPr lang="en-US" sz="1000" dirty="0" smtClean="0"/>
              <a:t>.[AWP Days]</a:t>
            </a:r>
          </a:p>
          <a:p>
            <a:endParaRPr lang="en-US" sz="1000" dirty="0" smtClean="0"/>
          </a:p>
          <a:p>
            <a:r>
              <a:rPr lang="en-US" sz="1000" dirty="0" smtClean="0"/>
              <a:t>FROM         </a:t>
            </a:r>
            <a:r>
              <a:rPr lang="en-US" sz="1000" dirty="0" err="1" smtClean="0"/>
              <a:t>dbo.problems_table</a:t>
            </a:r>
            <a:r>
              <a:rPr lang="en-US" sz="1000" dirty="0" smtClean="0"/>
              <a:t> LEFT OUTER JOIN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dbo.MTP_master</a:t>
            </a:r>
            <a:r>
              <a:rPr lang="en-US" sz="1000" dirty="0" smtClean="0"/>
              <a:t> ON </a:t>
            </a:r>
            <a:r>
              <a:rPr lang="en-US" sz="1000" dirty="0" err="1" smtClean="0"/>
              <a:t>dbo.problems_table.niin</a:t>
            </a:r>
            <a:r>
              <a:rPr lang="en-US" sz="1000" dirty="0" smtClean="0"/>
              <a:t> = </a:t>
            </a:r>
            <a:r>
              <a:rPr lang="en-US" sz="1000" dirty="0" err="1" smtClean="0"/>
              <a:t>dbo.MTP_master.NIIN</a:t>
            </a:r>
            <a:endParaRPr lang="en-US" sz="1000" dirty="0" smtClean="0"/>
          </a:p>
          <a:p>
            <a:endParaRPr lang="en-US" sz="1000" dirty="0" smtClean="0"/>
          </a:p>
          <a:p>
            <a:r>
              <a:rPr lang="en-US" sz="1000" dirty="0" smtClean="0"/>
              <a:t>WHERE     (</a:t>
            </a:r>
            <a:r>
              <a:rPr lang="en-US" sz="1000" dirty="0" err="1" smtClean="0"/>
              <a:t>dbo.MTP_master.NIIN</a:t>
            </a:r>
            <a:r>
              <a:rPr lang="en-US" sz="1000" dirty="0" smtClean="0"/>
              <a:t> IS NULL)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53340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Select Airframe by NIIN Query in Access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0" y="914400"/>
            <a:ext cx="91440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SELECT </a:t>
            </a:r>
            <a:r>
              <a:rPr lang="en-US" sz="1000" dirty="0" err="1" smtClean="0"/>
              <a:t>dbo_ApplicationData.NIIN</a:t>
            </a:r>
            <a:r>
              <a:rPr lang="en-US" sz="1000" dirty="0" smtClean="0"/>
              <a:t>, dbo_ApplicationData.MDS</a:t>
            </a:r>
          </a:p>
          <a:p>
            <a:endParaRPr lang="en-US" sz="1000" dirty="0" smtClean="0"/>
          </a:p>
          <a:p>
            <a:r>
              <a:rPr lang="en-US" sz="1000" dirty="0" smtClean="0"/>
              <a:t>FROM </a:t>
            </a:r>
            <a:r>
              <a:rPr lang="en-US" sz="1000" dirty="0" err="1" smtClean="0"/>
              <a:t>dbo_ApplicationData</a:t>
            </a:r>
            <a:endParaRPr lang="en-US" sz="1000" dirty="0" smtClean="0"/>
          </a:p>
          <a:p>
            <a:endParaRPr lang="en-US" sz="1000" dirty="0" smtClean="0"/>
          </a:p>
          <a:p>
            <a:r>
              <a:rPr lang="en-US" sz="1000" dirty="0" smtClean="0"/>
              <a:t>WHERE (((dbo_ApplicationData.MDS) Like "[A,B,C,F]*"));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320040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Select Airframe by NIIN Query in SQL Server 2005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0" y="3581400"/>
            <a:ext cx="9144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SELECT     NIIN, MDS</a:t>
            </a:r>
          </a:p>
          <a:p>
            <a:endParaRPr lang="en-US" dirty="0" smtClean="0"/>
          </a:p>
          <a:p>
            <a:r>
              <a:rPr lang="en-US" dirty="0" smtClean="0"/>
              <a:t>FROM         </a:t>
            </a:r>
            <a:r>
              <a:rPr lang="en-US" dirty="0" err="1" smtClean="0"/>
              <a:t>dbo.dbo_ApplicationData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WHERE     (MDS LIKE '[A,B,C,F]%')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53340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Select </a:t>
            </a:r>
            <a:r>
              <a:rPr lang="en-US" dirty="0" err="1" smtClean="0"/>
              <a:t>Problem_items</a:t>
            </a:r>
            <a:r>
              <a:rPr lang="en-US" dirty="0" smtClean="0"/>
              <a:t> by PSSD Query in Access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0" y="914400"/>
            <a:ext cx="91440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SELECT problems_table.*, </a:t>
            </a:r>
            <a:r>
              <a:rPr lang="en-US" sz="1000" dirty="0" err="1" smtClean="0"/>
              <a:t>MTP_master.Shop</a:t>
            </a:r>
            <a:endParaRPr lang="en-US" sz="1000" dirty="0" smtClean="0"/>
          </a:p>
          <a:p>
            <a:endParaRPr lang="en-US" sz="1000" dirty="0" smtClean="0"/>
          </a:p>
          <a:p>
            <a:r>
              <a:rPr lang="en-US" sz="1000" dirty="0" smtClean="0"/>
              <a:t>FROM </a:t>
            </a:r>
            <a:r>
              <a:rPr lang="en-US" sz="1000" dirty="0" err="1" smtClean="0"/>
              <a:t>problems_table</a:t>
            </a:r>
            <a:r>
              <a:rPr lang="en-US" sz="1000" dirty="0" smtClean="0"/>
              <a:t> LEFT JOIN </a:t>
            </a:r>
            <a:r>
              <a:rPr lang="en-US" sz="1000" dirty="0" err="1" smtClean="0"/>
              <a:t>MTP_master</a:t>
            </a:r>
            <a:r>
              <a:rPr lang="en-US" sz="1000" dirty="0" smtClean="0"/>
              <a:t> ON </a:t>
            </a:r>
            <a:r>
              <a:rPr lang="en-US" sz="1000" dirty="0" err="1" smtClean="0"/>
              <a:t>problems_table.niin</a:t>
            </a:r>
            <a:r>
              <a:rPr lang="en-US" sz="1000" dirty="0" smtClean="0"/>
              <a:t> = </a:t>
            </a:r>
            <a:r>
              <a:rPr lang="en-US" sz="1000" dirty="0" err="1" smtClean="0"/>
              <a:t>MTP_master.NIIN</a:t>
            </a:r>
            <a:endParaRPr lang="en-US" sz="1000" dirty="0" smtClean="0"/>
          </a:p>
          <a:p>
            <a:endParaRPr lang="en-US" sz="1000" dirty="0" smtClean="0"/>
          </a:p>
          <a:p>
            <a:r>
              <a:rPr lang="en-US" sz="1000" dirty="0" smtClean="0"/>
              <a:t>WHERE (((</a:t>
            </a:r>
            <a:r>
              <a:rPr lang="en-US" sz="1000" dirty="0" err="1" smtClean="0"/>
              <a:t>MTP_master.Shop</a:t>
            </a:r>
            <a:r>
              <a:rPr lang="en-US" sz="1000" dirty="0" smtClean="0"/>
              <a:t>) Like [forms]![switchboard]![shop select].[value] &amp; "*"));</a:t>
            </a:r>
            <a:endParaRPr lang="en-US" sz="1000" dirty="0"/>
          </a:p>
        </p:txBody>
      </p:sp>
      <p:sp>
        <p:nvSpPr>
          <p:cNvPr id="5" name="TextBox 4"/>
          <p:cNvSpPr txBox="1"/>
          <p:nvPr/>
        </p:nvSpPr>
        <p:spPr>
          <a:xfrm>
            <a:off x="0" y="320040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Select </a:t>
            </a:r>
            <a:r>
              <a:rPr lang="en-US" dirty="0" err="1" smtClean="0"/>
              <a:t>Problem_items</a:t>
            </a:r>
            <a:r>
              <a:rPr lang="en-US" dirty="0" smtClean="0"/>
              <a:t> by PSSD Query in SQL Server 2005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0" y="3581400"/>
            <a:ext cx="9144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SELECT     </a:t>
            </a:r>
            <a:r>
              <a:rPr lang="en-US" sz="1000" dirty="0" err="1" smtClean="0"/>
              <a:t>dbo.problems_table.niin</a:t>
            </a:r>
            <a:r>
              <a:rPr lang="en-US" sz="1000" dirty="0" smtClean="0"/>
              <a:t>, </a:t>
            </a:r>
            <a:r>
              <a:rPr lang="en-US" sz="1000" dirty="0" err="1" smtClean="0"/>
              <a:t>dbo.problems_table.P_N</a:t>
            </a:r>
            <a:r>
              <a:rPr lang="en-US" sz="1000" dirty="0" smtClean="0"/>
              <a:t>, </a:t>
            </a:r>
            <a:r>
              <a:rPr lang="en-US" sz="1000" dirty="0" err="1" smtClean="0"/>
              <a:t>dbo.problems_table.TMS</a:t>
            </a:r>
            <a:r>
              <a:rPr lang="en-US" sz="1000" dirty="0" smtClean="0"/>
              <a:t>, </a:t>
            </a:r>
            <a:r>
              <a:rPr lang="en-US" sz="1000" dirty="0" err="1" smtClean="0"/>
              <a:t>dbo.problems_table.Forecast</a:t>
            </a:r>
            <a:r>
              <a:rPr lang="en-US" sz="1000" dirty="0" smtClean="0"/>
              <a:t>, </a:t>
            </a:r>
            <a:r>
              <a:rPr lang="en-US" sz="1000" dirty="0" err="1" smtClean="0"/>
              <a:t>dbo.problems_table.Cont_forecast</a:t>
            </a:r>
            <a:r>
              <a:rPr lang="en-US" sz="1000" dirty="0" smtClean="0"/>
              <a:t>, 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dbo.problems_table.Act_FD</a:t>
            </a:r>
            <a:r>
              <a:rPr lang="en-US" sz="1000" dirty="0" smtClean="0"/>
              <a:t>, </a:t>
            </a:r>
            <a:r>
              <a:rPr lang="en-US" sz="1000" dirty="0" err="1" smtClean="0"/>
              <a:t>dbo.problems_table.AWP_F</a:t>
            </a:r>
            <a:r>
              <a:rPr lang="en-US" sz="1000" dirty="0" smtClean="0"/>
              <a:t>, </a:t>
            </a:r>
            <a:r>
              <a:rPr lang="en-US" sz="1000" dirty="0" err="1" smtClean="0"/>
              <a:t>dbo.problems_table.Contract_OWO</a:t>
            </a:r>
            <a:r>
              <a:rPr lang="en-US" sz="1000" dirty="0" smtClean="0"/>
              <a:t>, </a:t>
            </a:r>
            <a:r>
              <a:rPr lang="en-US" sz="1000" dirty="0" err="1" smtClean="0"/>
              <a:t>dbo.problems_table</a:t>
            </a:r>
            <a:r>
              <a:rPr lang="en-US" sz="1000" dirty="0" smtClean="0"/>
              <a:t>.[Parts Problem], 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dbo.problems_table.Other</a:t>
            </a:r>
            <a:r>
              <a:rPr lang="en-US" sz="1000" dirty="0" smtClean="0"/>
              <a:t>, </a:t>
            </a:r>
            <a:r>
              <a:rPr lang="en-US" sz="1000" dirty="0" err="1" smtClean="0"/>
              <a:t>dbo.problems_table.Cont_Prod</a:t>
            </a:r>
            <a:r>
              <a:rPr lang="en-US" sz="1000" dirty="0" smtClean="0"/>
              <a:t>, </a:t>
            </a:r>
            <a:r>
              <a:rPr lang="en-US" sz="1000" dirty="0" err="1" smtClean="0"/>
              <a:t>dbo.problems_table</a:t>
            </a:r>
            <a:r>
              <a:rPr lang="en-US" sz="1000" dirty="0" smtClean="0"/>
              <a:t>.[Equip 1], </a:t>
            </a:r>
            <a:r>
              <a:rPr lang="en-US" sz="1000" dirty="0" err="1" smtClean="0"/>
              <a:t>dbo.problems_table</a:t>
            </a:r>
            <a:r>
              <a:rPr lang="en-US" sz="1000" dirty="0" smtClean="0"/>
              <a:t>.[Equip 2], </a:t>
            </a:r>
            <a:r>
              <a:rPr lang="en-US" sz="1000" dirty="0" err="1" smtClean="0"/>
              <a:t>dbo.problems_table</a:t>
            </a:r>
            <a:r>
              <a:rPr lang="en-US" sz="1000" dirty="0" smtClean="0"/>
              <a:t>.[Equip 3], 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dbo.problems_table</a:t>
            </a:r>
            <a:r>
              <a:rPr lang="en-US" sz="1000" dirty="0" smtClean="0"/>
              <a:t>.[Equip 4], </a:t>
            </a:r>
            <a:r>
              <a:rPr lang="en-US" sz="1000" dirty="0" err="1" smtClean="0"/>
              <a:t>dbo.problems_table</a:t>
            </a:r>
            <a:r>
              <a:rPr lang="en-US" sz="1000" dirty="0" smtClean="0"/>
              <a:t>.[Equip 5], </a:t>
            </a:r>
            <a:r>
              <a:rPr lang="en-US" sz="1000" dirty="0" err="1" smtClean="0"/>
              <a:t>dbo.problems_table</a:t>
            </a:r>
            <a:r>
              <a:rPr lang="en-US" sz="1000" dirty="0" smtClean="0"/>
              <a:t>.[Equip 6], </a:t>
            </a:r>
            <a:r>
              <a:rPr lang="en-US" sz="1000" dirty="0" err="1" smtClean="0"/>
              <a:t>dbo.problems_table.Personnel</a:t>
            </a:r>
            <a:r>
              <a:rPr lang="en-US" sz="1000" dirty="0" smtClean="0"/>
              <a:t>, 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dbo.problems_table.contract_cri</a:t>
            </a:r>
            <a:r>
              <a:rPr lang="en-US" sz="1000" dirty="0" smtClean="0"/>
              <a:t>, </a:t>
            </a:r>
            <a:r>
              <a:rPr lang="en-US" sz="1000" dirty="0" err="1" smtClean="0"/>
              <a:t>dbo.problems_table</a:t>
            </a:r>
            <a:r>
              <a:rPr lang="en-US" sz="1000" dirty="0" smtClean="0"/>
              <a:t>.[I&amp;S], </a:t>
            </a:r>
            <a:r>
              <a:rPr lang="en-US" sz="1000" dirty="0" err="1" smtClean="0"/>
              <a:t>dbo.problems_table.Awp_G</a:t>
            </a:r>
            <a:r>
              <a:rPr lang="en-US" sz="1000" dirty="0" smtClean="0"/>
              <a:t>, </a:t>
            </a:r>
            <a:r>
              <a:rPr lang="en-US" sz="1000" dirty="0" err="1" smtClean="0"/>
              <a:t>dbo.problems_table</a:t>
            </a:r>
            <a:r>
              <a:rPr lang="en-US" sz="1000" dirty="0" smtClean="0"/>
              <a:t>.[AWP Days], 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dbo.problems_table.SSMA_TimeStamp</a:t>
            </a:r>
            <a:r>
              <a:rPr lang="en-US" sz="1000" dirty="0" smtClean="0"/>
              <a:t>, </a:t>
            </a:r>
            <a:r>
              <a:rPr lang="en-US" sz="1000" dirty="0" err="1" smtClean="0"/>
              <a:t>dbo.MTP_master.Shop</a:t>
            </a:r>
            <a:endParaRPr lang="en-US" sz="1000" dirty="0" smtClean="0"/>
          </a:p>
          <a:p>
            <a:endParaRPr lang="en-US" sz="1000" dirty="0" smtClean="0"/>
          </a:p>
          <a:p>
            <a:r>
              <a:rPr lang="en-US" sz="1000" dirty="0" smtClean="0"/>
              <a:t>FROM         </a:t>
            </a:r>
            <a:r>
              <a:rPr lang="en-US" sz="1000" dirty="0" err="1" smtClean="0"/>
              <a:t>dbo.MTP_master</a:t>
            </a:r>
            <a:r>
              <a:rPr lang="en-US" sz="1000" dirty="0" smtClean="0"/>
              <a:t> INNER JOIN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dbo.problems_table</a:t>
            </a:r>
            <a:r>
              <a:rPr lang="en-US" sz="1000" dirty="0" smtClean="0"/>
              <a:t> ON </a:t>
            </a:r>
            <a:r>
              <a:rPr lang="en-US" sz="1000" dirty="0" err="1" smtClean="0"/>
              <a:t>dbo.MTP_master.NIIN</a:t>
            </a:r>
            <a:r>
              <a:rPr lang="en-US" sz="1000" dirty="0" smtClean="0"/>
              <a:t> = </a:t>
            </a:r>
            <a:r>
              <a:rPr lang="en-US" sz="1000" dirty="0" err="1" smtClean="0"/>
              <a:t>dbo.problems_table.niin</a:t>
            </a:r>
            <a:endParaRPr lang="en-US" sz="1000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0" y="6457890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Like [forms]![switchboard]![shop select].[value] &amp; "*“</a:t>
            </a:r>
          </a:p>
          <a:p>
            <a:r>
              <a:rPr lang="en-US" sz="1000" dirty="0" smtClean="0">
                <a:solidFill>
                  <a:srgbClr val="FF0000"/>
                </a:solidFill>
              </a:rPr>
              <a:t>Don’t know what these do, did not include in SQL Server.</a:t>
            </a:r>
            <a:endParaRPr lang="en-US" sz="1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53340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subs against actual data Query in Access                Different Between the 2 versions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0" y="914400"/>
            <a:ext cx="91440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SELECT [5_data].NIIN AS Expr41, [count subs].</a:t>
            </a:r>
            <a:r>
              <a:rPr lang="en-US" sz="1000" dirty="0" err="1" smtClean="0"/>
              <a:t>Actl_NIIN</a:t>
            </a:r>
            <a:r>
              <a:rPr lang="en-US" sz="1000" dirty="0" smtClean="0"/>
              <a:t>, [count subs].</a:t>
            </a:r>
            <a:r>
              <a:rPr lang="en-US" sz="1000" dirty="0" err="1" smtClean="0"/>
              <a:t>CountOfMstr_NIIN</a:t>
            </a:r>
            <a:endParaRPr lang="en-US" sz="1000" dirty="0" smtClean="0"/>
          </a:p>
          <a:p>
            <a:endParaRPr lang="en-US" sz="1000" dirty="0" smtClean="0"/>
          </a:p>
          <a:p>
            <a:r>
              <a:rPr lang="en-US" sz="1000" dirty="0" smtClean="0"/>
              <a:t>FROM 5_data, [count subs]</a:t>
            </a:r>
          </a:p>
          <a:p>
            <a:endParaRPr lang="en-US" sz="1000" dirty="0" smtClean="0"/>
          </a:p>
          <a:p>
            <a:r>
              <a:rPr lang="en-US" sz="1000" dirty="0" smtClean="0"/>
              <a:t>GROUP BY [5_data].NIIN, [count subs].</a:t>
            </a:r>
            <a:r>
              <a:rPr lang="en-US" sz="1000" dirty="0" err="1" smtClean="0"/>
              <a:t>Actl_NIIN</a:t>
            </a:r>
            <a:r>
              <a:rPr lang="en-US" sz="1000" dirty="0" smtClean="0"/>
              <a:t>, [count subs].</a:t>
            </a:r>
            <a:r>
              <a:rPr lang="en-US" sz="1000" dirty="0" err="1" smtClean="0"/>
              <a:t>CountOfMstr_NIIN</a:t>
            </a:r>
            <a:r>
              <a:rPr lang="en-US" sz="1000" dirty="0" smtClean="0"/>
              <a:t>;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320040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subs against actual data Query in SQL Server 2005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0" y="3581400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SELECT     </a:t>
            </a:r>
            <a:r>
              <a:rPr lang="en-US" dirty="0" err="1" smtClean="0"/>
              <a:t>dbo</a:t>
            </a:r>
            <a:r>
              <a:rPr lang="en-US" dirty="0" smtClean="0"/>
              <a:t>.[5_data].NIIN, </a:t>
            </a:r>
            <a:r>
              <a:rPr lang="en-US" dirty="0" err="1" smtClean="0"/>
              <a:t>dbo</a:t>
            </a:r>
            <a:r>
              <a:rPr lang="en-US" dirty="0" smtClean="0"/>
              <a:t>.[count subs].</a:t>
            </a:r>
            <a:r>
              <a:rPr lang="en-US" dirty="0" err="1" smtClean="0"/>
              <a:t>Actl_NIIN</a:t>
            </a:r>
            <a:r>
              <a:rPr lang="en-US" dirty="0" smtClean="0"/>
              <a:t>, </a:t>
            </a:r>
            <a:r>
              <a:rPr lang="en-US" dirty="0" err="1" smtClean="0"/>
              <a:t>dbo</a:t>
            </a:r>
            <a:r>
              <a:rPr lang="en-US" dirty="0" smtClean="0"/>
              <a:t>.[count subs].</a:t>
            </a:r>
            <a:r>
              <a:rPr lang="en-US" dirty="0" err="1" smtClean="0"/>
              <a:t>CountOfMstr_NIIN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FROM         </a:t>
            </a:r>
            <a:r>
              <a:rPr lang="en-US" dirty="0" err="1" smtClean="0"/>
              <a:t>dbo</a:t>
            </a:r>
            <a:r>
              <a:rPr lang="en-US" dirty="0" smtClean="0"/>
              <a:t>.[5_data] CROSS JOIN</a:t>
            </a:r>
          </a:p>
          <a:p>
            <a:r>
              <a:rPr lang="en-US" dirty="0" smtClean="0"/>
              <a:t>                      </a:t>
            </a:r>
            <a:r>
              <a:rPr lang="en-US" dirty="0" err="1" smtClean="0"/>
              <a:t>dbo</a:t>
            </a:r>
            <a:r>
              <a:rPr lang="en-US" dirty="0" smtClean="0"/>
              <a:t>.[count subs]</a:t>
            </a:r>
          </a:p>
          <a:p>
            <a:endParaRPr lang="en-US" dirty="0" smtClean="0"/>
          </a:p>
          <a:p>
            <a:r>
              <a:rPr lang="en-US" dirty="0" smtClean="0"/>
              <a:t>GROUP BY </a:t>
            </a:r>
            <a:r>
              <a:rPr lang="en-US" dirty="0" err="1" smtClean="0"/>
              <a:t>dbo</a:t>
            </a:r>
            <a:r>
              <a:rPr lang="en-US" dirty="0" smtClean="0"/>
              <a:t>.[5_data].NIIN, </a:t>
            </a:r>
            <a:r>
              <a:rPr lang="en-US" dirty="0" err="1" smtClean="0"/>
              <a:t>dbo</a:t>
            </a:r>
            <a:r>
              <a:rPr lang="en-US" dirty="0" smtClean="0"/>
              <a:t>.[count subs].</a:t>
            </a:r>
            <a:r>
              <a:rPr lang="en-US" dirty="0" err="1" smtClean="0"/>
              <a:t>Actl_NIIN</a:t>
            </a:r>
            <a:r>
              <a:rPr lang="en-US" dirty="0" smtClean="0"/>
              <a:t>, </a:t>
            </a:r>
            <a:r>
              <a:rPr lang="en-US" dirty="0" err="1" smtClean="0"/>
              <a:t>dbo</a:t>
            </a:r>
            <a:r>
              <a:rPr lang="en-US" dirty="0" smtClean="0"/>
              <a:t>.[count subs].</a:t>
            </a:r>
            <a:r>
              <a:rPr lang="en-US" dirty="0" err="1" smtClean="0"/>
              <a:t>CountOfMstr_NIIN</a:t>
            </a:r>
            <a:endParaRPr lang="en-US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53340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1b_MTP_Dueouts Query in Access      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0" y="914400"/>
            <a:ext cx="91440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SELECT Mid([dbo_nsn_niin_id_xref.nsn],5,9) AS </a:t>
            </a:r>
            <a:r>
              <a:rPr lang="en-US" dirty="0" err="1" smtClean="0"/>
              <a:t>niin</a:t>
            </a:r>
            <a:r>
              <a:rPr lang="en-US" dirty="0" smtClean="0"/>
              <a:t>, Sum(</a:t>
            </a:r>
            <a:r>
              <a:rPr lang="en-US" dirty="0" err="1" smtClean="0"/>
              <a:t>dbo_part_base.base_due_outs</a:t>
            </a:r>
            <a:r>
              <a:rPr lang="en-US" dirty="0" smtClean="0"/>
              <a:t>) AS </a:t>
            </a:r>
            <a:r>
              <a:rPr lang="en-US" dirty="0" err="1" smtClean="0"/>
              <a:t>SumOfbase_due_outs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FROM </a:t>
            </a:r>
            <a:r>
              <a:rPr lang="en-US" dirty="0" err="1" smtClean="0"/>
              <a:t>dbo_nsn_niin_id_xref</a:t>
            </a:r>
            <a:r>
              <a:rPr lang="en-US" dirty="0" smtClean="0"/>
              <a:t> INNER JOIN </a:t>
            </a:r>
            <a:r>
              <a:rPr lang="en-US" dirty="0" err="1" smtClean="0"/>
              <a:t>dbo_part_base</a:t>
            </a:r>
            <a:r>
              <a:rPr lang="en-US" dirty="0" smtClean="0"/>
              <a:t> ON Mid(dbo_nsn_niin_id_xref.nsn,5,9) = </a:t>
            </a:r>
            <a:r>
              <a:rPr lang="en-US" dirty="0" err="1" smtClean="0"/>
              <a:t>dbo_part_base.niin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GROUP BY Mid([dbo_nsn_niin_id_xref.nsn],5,9);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342900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1b_MTP_Dueouts in SQL Server 2005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0" y="3831609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SELECT     </a:t>
            </a:r>
            <a:r>
              <a:rPr lang="en-US" dirty="0" err="1" smtClean="0"/>
              <a:t>dbo.dbo_nsn_niin_id_xref.niin_id</a:t>
            </a:r>
            <a:r>
              <a:rPr lang="en-US" dirty="0" smtClean="0"/>
              <a:t>, SUM(</a:t>
            </a:r>
            <a:r>
              <a:rPr lang="en-US" dirty="0" err="1" smtClean="0"/>
              <a:t>dbo.dbo_part_base.base_due_outs</a:t>
            </a:r>
            <a:r>
              <a:rPr lang="en-US" dirty="0" smtClean="0"/>
              <a:t>) AS Expr1</a:t>
            </a:r>
          </a:p>
          <a:p>
            <a:endParaRPr lang="en-US" dirty="0" smtClean="0"/>
          </a:p>
          <a:p>
            <a:r>
              <a:rPr lang="en-US" dirty="0" smtClean="0"/>
              <a:t>FROM         </a:t>
            </a:r>
            <a:r>
              <a:rPr lang="en-US" dirty="0" err="1" smtClean="0"/>
              <a:t>dbo.dbo_nsn_niin_id_xref</a:t>
            </a:r>
            <a:r>
              <a:rPr lang="en-US" dirty="0" smtClean="0"/>
              <a:t> CROSS JOIN</a:t>
            </a:r>
          </a:p>
          <a:p>
            <a:r>
              <a:rPr lang="en-US" dirty="0" smtClean="0"/>
              <a:t>                      </a:t>
            </a:r>
            <a:r>
              <a:rPr lang="en-US" dirty="0" err="1" smtClean="0"/>
              <a:t>dbo.dbo_part_base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GROUP BY </a:t>
            </a:r>
            <a:r>
              <a:rPr lang="en-US" dirty="0" err="1" smtClean="0"/>
              <a:t>dbo.dbo_nsn_niin_id_xref.niin_id</a:t>
            </a:r>
            <a:endParaRPr lang="en-US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0" y="6059269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niin</a:t>
            </a:r>
            <a:r>
              <a:rPr lang="en-US" dirty="0" smtClean="0"/>
              <a:t>: Mid([dbo_nsn_niin_id_xref.nsn],5,9) was replaced </a:t>
            </a:r>
            <a:r>
              <a:rPr lang="en-US" dirty="0" smtClean="0">
                <a:solidFill>
                  <a:srgbClr val="FF0000"/>
                </a:solidFill>
              </a:rPr>
              <a:t>with</a:t>
            </a:r>
            <a:r>
              <a:rPr lang="en-US" dirty="0" smtClean="0"/>
              <a:t> </a:t>
            </a:r>
            <a:r>
              <a:rPr lang="en-US" dirty="0" err="1" smtClean="0"/>
              <a:t>niin_id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in SQL Server 2005.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This is incorrect.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53340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1c_Field </a:t>
            </a:r>
            <a:r>
              <a:rPr lang="en-US" dirty="0" err="1" smtClean="0"/>
              <a:t>Micaps</a:t>
            </a:r>
            <a:r>
              <a:rPr lang="en-US" dirty="0" smtClean="0"/>
              <a:t> Query in Access      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0" y="914400"/>
            <a:ext cx="91440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SELECT </a:t>
            </a:r>
            <a:r>
              <a:rPr lang="en-US" dirty="0" err="1" smtClean="0"/>
              <a:t>dbo_requisition.NIIN</a:t>
            </a:r>
            <a:r>
              <a:rPr lang="en-US" dirty="0" smtClean="0"/>
              <a:t>, Sum(</a:t>
            </a:r>
            <a:r>
              <a:rPr lang="en-US" dirty="0" err="1" smtClean="0"/>
              <a:t>dbo_requisition.quantity</a:t>
            </a:r>
            <a:r>
              <a:rPr lang="en-US" dirty="0" smtClean="0"/>
              <a:t>) AS [Field MICAP]</a:t>
            </a:r>
          </a:p>
          <a:p>
            <a:endParaRPr lang="en-US" dirty="0" smtClean="0"/>
          </a:p>
          <a:p>
            <a:r>
              <a:rPr lang="en-US" dirty="0" smtClean="0"/>
              <a:t>FROM </a:t>
            </a:r>
            <a:r>
              <a:rPr lang="en-US" dirty="0" err="1" smtClean="0"/>
              <a:t>dbo_requisition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WHERE (((([</a:t>
            </a:r>
            <a:r>
              <a:rPr lang="en-US" dirty="0" err="1" smtClean="0"/>
              <a:t>dbo_requisition</a:t>
            </a:r>
            <a:r>
              <a:rPr lang="en-US" dirty="0" smtClean="0"/>
              <a:t>].[</a:t>
            </a:r>
            <a:r>
              <a:rPr lang="en-US" dirty="0" err="1" smtClean="0"/>
              <a:t>sran</a:t>
            </a:r>
            <a:r>
              <a:rPr lang="en-US" dirty="0" smtClean="0"/>
              <a:t>])="FB2029" Or ([</a:t>
            </a:r>
            <a:r>
              <a:rPr lang="en-US" dirty="0" err="1" smtClean="0"/>
              <a:t>dbo_requisition</a:t>
            </a:r>
            <a:r>
              <a:rPr lang="en-US" dirty="0" smtClean="0"/>
              <a:t>].[</a:t>
            </a:r>
            <a:r>
              <a:rPr lang="en-US" dirty="0" err="1" smtClean="0"/>
              <a:t>sran</a:t>
            </a:r>
            <a:r>
              <a:rPr lang="en-US" dirty="0" smtClean="0"/>
              <a:t>])="fb2039" Or ([</a:t>
            </a:r>
            <a:r>
              <a:rPr lang="en-US" dirty="0" err="1" smtClean="0"/>
              <a:t>dbo_requisition</a:t>
            </a:r>
            <a:r>
              <a:rPr lang="en-US" dirty="0" smtClean="0"/>
              <a:t>].[</a:t>
            </a:r>
            <a:r>
              <a:rPr lang="en-US" dirty="0" err="1" smtClean="0"/>
              <a:t>sran</a:t>
            </a:r>
            <a:r>
              <a:rPr lang="en-US" dirty="0" smtClean="0"/>
              <a:t>])="fb2069" Or ([</a:t>
            </a:r>
            <a:r>
              <a:rPr lang="en-US" dirty="0" err="1" smtClean="0"/>
              <a:t>dbo_requisition</a:t>
            </a:r>
            <a:r>
              <a:rPr lang="en-US" dirty="0" smtClean="0"/>
              <a:t>].[</a:t>
            </a:r>
            <a:r>
              <a:rPr lang="en-US" dirty="0" err="1" smtClean="0"/>
              <a:t>sran</a:t>
            </a:r>
            <a:r>
              <a:rPr lang="en-US" dirty="0" smtClean="0"/>
              <a:t>]) Like "e*")=False) AND ((</a:t>
            </a:r>
            <a:r>
              <a:rPr lang="en-US" dirty="0" err="1" smtClean="0"/>
              <a:t>dbo_requisition.Stack_Cat</a:t>
            </a:r>
            <a:r>
              <a:rPr lang="en-US" dirty="0" smtClean="0"/>
              <a:t>)="MICAP"))</a:t>
            </a:r>
          </a:p>
          <a:p>
            <a:endParaRPr lang="en-US" dirty="0" smtClean="0"/>
          </a:p>
          <a:p>
            <a:r>
              <a:rPr lang="en-US" dirty="0" smtClean="0"/>
              <a:t>GROUP BY </a:t>
            </a:r>
            <a:r>
              <a:rPr lang="en-US" dirty="0" err="1" smtClean="0"/>
              <a:t>dbo_requisition.NIIN</a:t>
            </a:r>
            <a:r>
              <a:rPr lang="en-US" dirty="0" smtClean="0"/>
              <a:t>;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3669268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1c_Field </a:t>
            </a:r>
            <a:r>
              <a:rPr lang="en-US" dirty="0" err="1" smtClean="0"/>
              <a:t>Micaps</a:t>
            </a:r>
            <a:r>
              <a:rPr lang="en-US" dirty="0" smtClean="0"/>
              <a:t> in SQL Server 2005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0" y="4064675"/>
            <a:ext cx="91440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SELECT     NIIN, SUM(quantity) AS [Field MICAP]</a:t>
            </a:r>
          </a:p>
          <a:p>
            <a:endParaRPr lang="en-US" sz="1600" dirty="0" smtClean="0"/>
          </a:p>
          <a:p>
            <a:r>
              <a:rPr lang="en-US" sz="1600" dirty="0" smtClean="0"/>
              <a:t>FROM         </a:t>
            </a:r>
            <a:r>
              <a:rPr lang="en-US" sz="1600" dirty="0" err="1" smtClean="0"/>
              <a:t>dbo.dbo_requisition</a:t>
            </a:r>
            <a:endParaRPr lang="en-US" sz="1600" dirty="0" smtClean="0"/>
          </a:p>
          <a:p>
            <a:endParaRPr lang="en-US" sz="1600" dirty="0" smtClean="0"/>
          </a:p>
          <a:p>
            <a:r>
              <a:rPr lang="en-US" sz="1600" dirty="0" smtClean="0"/>
              <a:t>WHERE     (NOT (</a:t>
            </a:r>
            <a:r>
              <a:rPr lang="en-US" sz="1600" dirty="0" err="1" smtClean="0"/>
              <a:t>sran</a:t>
            </a:r>
            <a:r>
              <a:rPr lang="en-US" sz="1600" dirty="0" smtClean="0"/>
              <a:t> = 'FB2029' OR</a:t>
            </a:r>
          </a:p>
          <a:p>
            <a:r>
              <a:rPr lang="en-US" sz="1600" dirty="0" smtClean="0"/>
              <a:t>                      </a:t>
            </a:r>
            <a:r>
              <a:rPr lang="en-US" sz="1600" dirty="0" err="1" smtClean="0"/>
              <a:t>sran</a:t>
            </a:r>
            <a:r>
              <a:rPr lang="en-US" sz="1600" dirty="0" smtClean="0"/>
              <a:t> = 'fb2039' OR</a:t>
            </a:r>
          </a:p>
          <a:p>
            <a:r>
              <a:rPr lang="en-US" sz="1600" dirty="0" smtClean="0"/>
              <a:t>                      </a:t>
            </a:r>
            <a:r>
              <a:rPr lang="en-US" sz="1600" dirty="0" err="1" smtClean="0"/>
              <a:t>sran</a:t>
            </a:r>
            <a:r>
              <a:rPr lang="en-US" sz="1600" dirty="0" smtClean="0"/>
              <a:t> = 'fb2069' OR</a:t>
            </a:r>
          </a:p>
          <a:p>
            <a:r>
              <a:rPr lang="en-US" sz="1600" dirty="0" smtClean="0"/>
              <a:t>                      </a:t>
            </a:r>
            <a:r>
              <a:rPr lang="en-US" sz="1600" dirty="0" err="1" smtClean="0"/>
              <a:t>sran</a:t>
            </a:r>
            <a:r>
              <a:rPr lang="en-US" sz="1600" dirty="0" smtClean="0"/>
              <a:t> LIKE 'e%')) AND (</a:t>
            </a:r>
            <a:r>
              <a:rPr lang="en-US" sz="1600" dirty="0" err="1" smtClean="0"/>
              <a:t>Stack_Cat</a:t>
            </a:r>
            <a:r>
              <a:rPr lang="en-US" sz="1600" dirty="0" smtClean="0"/>
              <a:t> = 'MICAP')</a:t>
            </a:r>
          </a:p>
          <a:p>
            <a:endParaRPr lang="en-US" sz="1600" dirty="0" smtClean="0"/>
          </a:p>
          <a:p>
            <a:r>
              <a:rPr lang="en-US" sz="1600" dirty="0" smtClean="0"/>
              <a:t>GROUP BY NIIN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53340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4_NRO Query in Access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0" y="914400"/>
            <a:ext cx="9144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SELECT </a:t>
            </a:r>
            <a:r>
              <a:rPr lang="en-US" dirty="0" err="1" smtClean="0"/>
              <a:t>dbo_spt_results.NIIN</a:t>
            </a:r>
            <a:r>
              <a:rPr lang="en-US" dirty="0" smtClean="0"/>
              <a:t>, Count(</a:t>
            </a:r>
            <a:r>
              <a:rPr lang="en-US" dirty="0" err="1" smtClean="0"/>
              <a:t>dbo_spt_results.NIIN</a:t>
            </a:r>
            <a:r>
              <a:rPr lang="en-US" dirty="0" smtClean="0"/>
              <a:t>) AS </a:t>
            </a:r>
            <a:r>
              <a:rPr lang="en-US" dirty="0" err="1" smtClean="0"/>
              <a:t>CountOfNIIN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FROM </a:t>
            </a:r>
            <a:r>
              <a:rPr lang="en-US" dirty="0" err="1" smtClean="0"/>
              <a:t>dbo_spt_results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GROUP BY </a:t>
            </a:r>
            <a:r>
              <a:rPr lang="en-US" dirty="0" err="1" smtClean="0"/>
              <a:t>dbo_spt_results.NIIN</a:t>
            </a:r>
            <a:r>
              <a:rPr lang="en-US" dirty="0" smtClean="0"/>
              <a:t>;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320040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4_NRO Query in SQL Server 2005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0" y="3581400"/>
            <a:ext cx="9144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SELECT     NIIN, COUNT(NIIN) AS </a:t>
            </a:r>
            <a:r>
              <a:rPr lang="en-US" dirty="0" err="1" smtClean="0"/>
              <a:t>CountOfNIIN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FROM         </a:t>
            </a:r>
            <a:r>
              <a:rPr lang="en-US" dirty="0" err="1" smtClean="0"/>
              <a:t>dbo.dbo_spt_results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GROUP BY NIIN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152400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4A_I&amp;S in Access           Different Between the 2 versions </a:t>
            </a:r>
            <a:r>
              <a:rPr lang="en-US" sz="2000" dirty="0" smtClean="0"/>
              <a:t>Possibly</a:t>
            </a:r>
            <a:endParaRPr lang="en-US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0" y="914400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SELECT </a:t>
            </a:r>
            <a:r>
              <a:rPr lang="en-US" dirty="0" err="1" smtClean="0"/>
              <a:t>MTP_master.NIIN</a:t>
            </a:r>
            <a:r>
              <a:rPr lang="en-US" dirty="0" smtClean="0"/>
              <a:t> AS Expr1, [I&amp;S].</a:t>
            </a:r>
            <a:r>
              <a:rPr lang="en-US" dirty="0" err="1" smtClean="0"/>
              <a:t>Mstr_NIIN</a:t>
            </a:r>
            <a:r>
              <a:rPr lang="en-US" dirty="0" smtClean="0"/>
              <a:t> AS Expr2, [I&amp;S].</a:t>
            </a:r>
            <a:r>
              <a:rPr lang="en-US" dirty="0" err="1" smtClean="0"/>
              <a:t>Actl_NIIN</a:t>
            </a:r>
            <a:r>
              <a:rPr lang="en-US" dirty="0" smtClean="0"/>
              <a:t> AS Expr3, [I&amp;S].</a:t>
            </a:r>
            <a:r>
              <a:rPr lang="en-US" dirty="0" err="1" smtClean="0"/>
              <a:t>OOU_Code</a:t>
            </a:r>
            <a:r>
              <a:rPr lang="en-US" dirty="0" smtClean="0"/>
              <a:t> AS Expr4</a:t>
            </a:r>
          </a:p>
          <a:p>
            <a:endParaRPr lang="en-US" dirty="0" smtClean="0"/>
          </a:p>
          <a:p>
            <a:r>
              <a:rPr lang="en-US" dirty="0" smtClean="0"/>
              <a:t>FROM </a:t>
            </a:r>
            <a:r>
              <a:rPr lang="en-US" dirty="0" err="1" smtClean="0"/>
              <a:t>MTP_master</a:t>
            </a:r>
            <a:r>
              <a:rPr lang="en-US" dirty="0" smtClean="0"/>
              <a:t>, [I&amp;S];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320040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4A_I&amp;S in Access Query in SQL Server 2005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0" y="3657600"/>
            <a:ext cx="9144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SELECT     </a:t>
            </a:r>
            <a:r>
              <a:rPr lang="en-US" dirty="0" err="1" smtClean="0"/>
              <a:t>dbo.MTP_master.NIIN</a:t>
            </a:r>
            <a:r>
              <a:rPr lang="en-US" dirty="0" smtClean="0"/>
              <a:t>, </a:t>
            </a:r>
            <a:r>
              <a:rPr lang="en-US" dirty="0" err="1" smtClean="0"/>
              <a:t>dbo</a:t>
            </a:r>
            <a:r>
              <a:rPr lang="en-US" dirty="0" smtClean="0"/>
              <a:t>.[I&amp;S].</a:t>
            </a:r>
            <a:r>
              <a:rPr lang="en-US" dirty="0" err="1" smtClean="0"/>
              <a:t>Mstr_NIIN</a:t>
            </a:r>
            <a:r>
              <a:rPr lang="en-US" dirty="0" smtClean="0"/>
              <a:t>, </a:t>
            </a:r>
            <a:r>
              <a:rPr lang="en-US" dirty="0" err="1" smtClean="0"/>
              <a:t>dbo</a:t>
            </a:r>
            <a:r>
              <a:rPr lang="en-US" dirty="0" smtClean="0"/>
              <a:t>.[I&amp;S].</a:t>
            </a:r>
            <a:r>
              <a:rPr lang="en-US" dirty="0" err="1" smtClean="0"/>
              <a:t>Actl_NIIN</a:t>
            </a:r>
            <a:r>
              <a:rPr lang="en-US" dirty="0" smtClean="0"/>
              <a:t>, </a:t>
            </a:r>
            <a:r>
              <a:rPr lang="en-US" dirty="0" err="1" smtClean="0"/>
              <a:t>dbo</a:t>
            </a:r>
            <a:r>
              <a:rPr lang="en-US" dirty="0" smtClean="0"/>
              <a:t>.[I&amp;S].</a:t>
            </a:r>
            <a:r>
              <a:rPr lang="en-US" dirty="0" err="1" smtClean="0"/>
              <a:t>OOU_Code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FROM         </a:t>
            </a:r>
            <a:r>
              <a:rPr lang="en-US" dirty="0" err="1" smtClean="0"/>
              <a:t>dbo</a:t>
            </a:r>
            <a:r>
              <a:rPr lang="en-US" dirty="0" smtClean="0"/>
              <a:t>.[I&amp;S] CROSS JOIN</a:t>
            </a:r>
          </a:p>
          <a:p>
            <a:r>
              <a:rPr lang="en-US" dirty="0" smtClean="0"/>
              <a:t>                      </a:t>
            </a:r>
            <a:r>
              <a:rPr lang="en-US" dirty="0" err="1" smtClean="0"/>
              <a:t>dbo.MTP_master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04800" y="5562600"/>
            <a:ext cx="65426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Expr4: [I&amp;S].</a:t>
            </a:r>
            <a:r>
              <a:rPr lang="en-US" dirty="0" err="1" smtClean="0"/>
              <a:t>OOU_Code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replaced with </a:t>
            </a:r>
            <a:r>
              <a:rPr lang="en-US" dirty="0" err="1" smtClean="0"/>
              <a:t>OOU_Code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in the [I&amp;S] query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53340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5_data in Access      Different Between the 2 versions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0" y="914400"/>
            <a:ext cx="9144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SELECT </a:t>
            </a:r>
            <a:r>
              <a:rPr lang="en-US" sz="1000" dirty="0" err="1" smtClean="0"/>
              <a:t>MTP_master.NIIN</a:t>
            </a:r>
            <a:r>
              <a:rPr lang="en-US" sz="1000" dirty="0" smtClean="0"/>
              <a:t>, MTP_master.FSC, </a:t>
            </a:r>
            <a:r>
              <a:rPr lang="en-US" sz="1000" dirty="0" err="1" smtClean="0"/>
              <a:t>MTP_master.Noun</a:t>
            </a:r>
            <a:r>
              <a:rPr lang="en-US" sz="1000" dirty="0" smtClean="0"/>
              <a:t>, </a:t>
            </a:r>
            <a:r>
              <a:rPr lang="en-US" sz="1000" dirty="0" err="1" smtClean="0"/>
              <a:t>MTP_master.MMAC</a:t>
            </a:r>
            <a:r>
              <a:rPr lang="en-US" sz="1000" dirty="0" smtClean="0"/>
              <a:t>, MTP_master.SOR, </a:t>
            </a:r>
            <a:r>
              <a:rPr lang="en-US" sz="1000" dirty="0" err="1" smtClean="0"/>
              <a:t>MTP_master</a:t>
            </a:r>
            <a:r>
              <a:rPr lang="en-US" sz="1000" dirty="0" smtClean="0"/>
              <a:t>.[CNTL-NR], </a:t>
            </a:r>
            <a:r>
              <a:rPr lang="en-US" sz="1000" dirty="0" err="1" smtClean="0"/>
              <a:t>MTP_master.Shop</a:t>
            </a:r>
            <a:r>
              <a:rPr lang="en-US" sz="1000" dirty="0" smtClean="0"/>
              <a:t>, MTP_master.QDR, </a:t>
            </a:r>
            <a:r>
              <a:rPr lang="en-US" sz="1000" dirty="0" err="1" smtClean="0"/>
              <a:t>MTP_master.Prod</a:t>
            </a:r>
            <a:r>
              <a:rPr lang="en-US" sz="1000" dirty="0" smtClean="0"/>
              <a:t>, </a:t>
            </a:r>
            <a:r>
              <a:rPr lang="en-US" sz="1000" dirty="0" err="1" smtClean="0"/>
              <a:t>MTP_master.MICAP</a:t>
            </a:r>
            <a:r>
              <a:rPr lang="en-US" sz="1000" dirty="0" smtClean="0"/>
              <a:t>, MTP_master.YBQ, </a:t>
            </a:r>
            <a:r>
              <a:rPr lang="en-US" sz="1000" dirty="0" err="1" smtClean="0"/>
              <a:t>MTP_master.BO_Tot</a:t>
            </a:r>
            <a:r>
              <a:rPr lang="en-US" sz="1000" dirty="0" smtClean="0"/>
              <a:t>, </a:t>
            </a:r>
            <a:r>
              <a:rPr lang="en-US" sz="1000" dirty="0" err="1" smtClean="0"/>
              <a:t>MTP_master.F_days</a:t>
            </a:r>
            <a:r>
              <a:rPr lang="en-US" sz="1000" dirty="0" smtClean="0"/>
              <a:t>, </a:t>
            </a:r>
            <a:r>
              <a:rPr lang="en-US" sz="1000" dirty="0" err="1" smtClean="0"/>
              <a:t>MTP_master.RSP_A</a:t>
            </a:r>
            <a:r>
              <a:rPr lang="en-US" sz="1000" dirty="0" smtClean="0"/>
              <a:t>, </a:t>
            </a:r>
            <a:r>
              <a:rPr lang="en-US" sz="1000" dirty="0" err="1" smtClean="0"/>
              <a:t>MTP_master.POS_A</a:t>
            </a:r>
            <a:r>
              <a:rPr lang="en-US" sz="1000" dirty="0" smtClean="0"/>
              <a:t>, </a:t>
            </a:r>
            <a:r>
              <a:rPr lang="en-US" sz="1000" dirty="0" err="1" smtClean="0"/>
              <a:t>MTP_master.CSI_OH</a:t>
            </a:r>
            <a:r>
              <a:rPr lang="en-US" sz="1000" dirty="0" smtClean="0"/>
              <a:t>, MTP_master.G019C, </a:t>
            </a:r>
            <a:r>
              <a:rPr lang="en-US" sz="1000" dirty="0" err="1" smtClean="0"/>
              <a:t>MTP_master.Master_NSN</a:t>
            </a:r>
            <a:r>
              <a:rPr lang="en-US" sz="1000" dirty="0" smtClean="0"/>
              <a:t>, MTP_master.CRI, MTP_master.OWO, </a:t>
            </a:r>
            <a:r>
              <a:rPr lang="en-US" sz="1000" dirty="0" err="1" smtClean="0"/>
              <a:t>MTP_master.AWP_G</a:t>
            </a:r>
            <a:r>
              <a:rPr lang="en-US" sz="1000" dirty="0" smtClean="0"/>
              <a:t>, [4_NRO].</a:t>
            </a:r>
            <a:r>
              <a:rPr lang="en-US" sz="1000" dirty="0" err="1" smtClean="0"/>
              <a:t>CountOfNIIN</a:t>
            </a:r>
            <a:r>
              <a:rPr lang="en-US" sz="1000" dirty="0" smtClean="0"/>
              <a:t> AS </a:t>
            </a:r>
            <a:r>
              <a:rPr lang="en-US" sz="1000" dirty="0" err="1" smtClean="0"/>
              <a:t>rqd</a:t>
            </a:r>
            <a:r>
              <a:rPr lang="en-US" sz="1000" dirty="0" smtClean="0"/>
              <a:t>, MTP_master.SOS, </a:t>
            </a:r>
            <a:r>
              <a:rPr lang="en-US" sz="1000" dirty="0" err="1" smtClean="0"/>
              <a:t>MTP_master.Item_Count</a:t>
            </a:r>
            <a:r>
              <a:rPr lang="en-US" sz="1000" dirty="0" smtClean="0"/>
              <a:t>, </a:t>
            </a:r>
            <a:r>
              <a:rPr lang="en-US" sz="1000" dirty="0" err="1" smtClean="0"/>
              <a:t>MTP_master.Carc_Avail</a:t>
            </a:r>
            <a:r>
              <a:rPr lang="en-US" sz="1000" dirty="0" smtClean="0"/>
              <a:t>, </a:t>
            </a:r>
            <a:r>
              <a:rPr lang="en-US" sz="1000" dirty="0" err="1" smtClean="0"/>
              <a:t>MTP_master.Parts_avail</a:t>
            </a:r>
            <a:r>
              <a:rPr lang="en-US" sz="1000" dirty="0" smtClean="0"/>
              <a:t>, </a:t>
            </a:r>
            <a:r>
              <a:rPr lang="en-US" sz="1000" dirty="0" err="1" smtClean="0"/>
              <a:t>MTP_master.Hours_Avail</a:t>
            </a:r>
            <a:r>
              <a:rPr lang="en-US" sz="1000" dirty="0" smtClean="0"/>
              <a:t>, </a:t>
            </a:r>
            <a:r>
              <a:rPr lang="en-US" sz="1000" dirty="0" err="1" smtClean="0"/>
              <a:t>MTP_master.Funds_Avail</a:t>
            </a:r>
            <a:r>
              <a:rPr lang="en-US" sz="1000" dirty="0" smtClean="0"/>
              <a:t>, </a:t>
            </a:r>
            <a:r>
              <a:rPr lang="en-US" sz="1000" dirty="0" err="1" smtClean="0"/>
              <a:t>MTP_master.Sort_Value</a:t>
            </a:r>
            <a:r>
              <a:rPr lang="en-US" sz="1000" dirty="0" smtClean="0"/>
              <a:t>, </a:t>
            </a:r>
            <a:r>
              <a:rPr lang="en-US" sz="1000" dirty="0" err="1" smtClean="0"/>
              <a:t>MTP_master.Pushed</a:t>
            </a:r>
            <a:r>
              <a:rPr lang="en-US" sz="1000" dirty="0" smtClean="0"/>
              <a:t>, </a:t>
            </a:r>
            <a:r>
              <a:rPr lang="en-US" sz="1000" dirty="0" err="1" smtClean="0"/>
              <a:t>working_level.w_level</a:t>
            </a:r>
            <a:r>
              <a:rPr lang="en-US" sz="1000" dirty="0" smtClean="0"/>
              <a:t>, </a:t>
            </a:r>
            <a:r>
              <a:rPr lang="en-US" sz="1000" dirty="0" err="1" smtClean="0"/>
              <a:t>MTP_master.AIS_WL</a:t>
            </a:r>
            <a:r>
              <a:rPr lang="en-US" sz="1000" dirty="0" smtClean="0"/>
              <a:t>, </a:t>
            </a:r>
            <a:r>
              <a:rPr lang="en-US" sz="1000" dirty="0" err="1" smtClean="0"/>
              <a:t>IIf</a:t>
            </a:r>
            <a:r>
              <a:rPr lang="en-US" sz="1000" dirty="0" smtClean="0"/>
              <a:t>(</a:t>
            </a:r>
            <a:r>
              <a:rPr lang="en-US" sz="1000" dirty="0" err="1" smtClean="0"/>
              <a:t>working_level.w_level</a:t>
            </a:r>
            <a:r>
              <a:rPr lang="en-US" sz="1000" dirty="0" smtClean="0"/>
              <a:t> Is </a:t>
            </a:r>
            <a:r>
              <a:rPr lang="en-US" sz="1000" dirty="0" err="1" smtClean="0"/>
              <a:t>Null,MTP_master.AIS_WL,working_level.w_level</a:t>
            </a:r>
            <a:r>
              <a:rPr lang="en-US" sz="1000" dirty="0" smtClean="0"/>
              <a:t>) AS WL, </a:t>
            </a:r>
            <a:r>
              <a:rPr lang="en-US" sz="1000" dirty="0" err="1" smtClean="0"/>
              <a:t>MTP_master.HP_Total</a:t>
            </a:r>
            <a:r>
              <a:rPr lang="en-US" sz="1000" dirty="0" smtClean="0"/>
              <a:t>, </a:t>
            </a:r>
            <a:r>
              <a:rPr lang="en-US" sz="1000" dirty="0" err="1" smtClean="0"/>
              <a:t>MTP_master</a:t>
            </a:r>
            <a:r>
              <a:rPr lang="en-US" sz="1000" dirty="0" smtClean="0"/>
              <a:t>.[BACKORDERS-JCS], </a:t>
            </a:r>
            <a:r>
              <a:rPr lang="en-US" sz="1000" dirty="0" err="1" smtClean="0"/>
              <a:t>MTP_master!YBQ+MTP_master</a:t>
            </a:r>
            <a:r>
              <a:rPr lang="en-US" sz="1000" dirty="0" smtClean="0"/>
              <a:t>![BACKORDERS-JCS]+</a:t>
            </a:r>
            <a:r>
              <a:rPr lang="en-US" sz="1000" dirty="0" err="1" smtClean="0"/>
              <a:t>MTP_master!HP_Total</a:t>
            </a:r>
            <a:r>
              <a:rPr lang="en-US" sz="1000" dirty="0" smtClean="0"/>
              <a:t> AS [BOA+YBQ], </a:t>
            </a:r>
            <a:r>
              <a:rPr lang="en-US" sz="1000" dirty="0" err="1" smtClean="0"/>
              <a:t>targets.Target</a:t>
            </a:r>
            <a:r>
              <a:rPr lang="en-US" sz="1000" dirty="0" smtClean="0"/>
              <a:t>, MTP_master.ORG, MTP_master.NAME, </a:t>
            </a:r>
            <a:r>
              <a:rPr lang="en-US" sz="1000" dirty="0" err="1" smtClean="0"/>
              <a:t>MTP_master.PHONE</a:t>
            </a:r>
            <a:r>
              <a:rPr lang="en-US" sz="1000" dirty="0" smtClean="0"/>
              <a:t>, </a:t>
            </a:r>
            <a:r>
              <a:rPr lang="en-US" sz="1000" dirty="0" err="1" smtClean="0"/>
              <a:t>past_repair.FirstQuarterPastRepair</a:t>
            </a:r>
            <a:r>
              <a:rPr lang="en-US" sz="1000" dirty="0" smtClean="0"/>
              <a:t>, </a:t>
            </a:r>
            <a:r>
              <a:rPr lang="en-US" sz="1000" dirty="0" err="1" smtClean="0"/>
              <a:t>past_repair.SecondQuarterPastRepair</a:t>
            </a:r>
            <a:r>
              <a:rPr lang="en-US" sz="1000" dirty="0" smtClean="0"/>
              <a:t>, </a:t>
            </a:r>
            <a:r>
              <a:rPr lang="en-US" sz="1000" dirty="0" err="1" smtClean="0"/>
              <a:t>past_repair.ThirdQuarterPastRepair</a:t>
            </a:r>
            <a:r>
              <a:rPr lang="en-US" sz="1000" dirty="0" smtClean="0"/>
              <a:t>, </a:t>
            </a:r>
            <a:r>
              <a:rPr lang="en-US" sz="1000" dirty="0" err="1" smtClean="0"/>
              <a:t>past_repair.FirstQuarterPastAddlRepair</a:t>
            </a:r>
            <a:r>
              <a:rPr lang="en-US" sz="1000" dirty="0" smtClean="0"/>
              <a:t>, </a:t>
            </a:r>
            <a:r>
              <a:rPr lang="en-US" sz="1000" dirty="0" err="1" smtClean="0"/>
              <a:t>past_repair.SecondQuarterPastAddlRepair</a:t>
            </a:r>
            <a:r>
              <a:rPr lang="en-US" sz="1000" dirty="0" smtClean="0"/>
              <a:t>, </a:t>
            </a:r>
            <a:r>
              <a:rPr lang="en-US" sz="1000" dirty="0" err="1" smtClean="0"/>
              <a:t>past_repair.ThirdQuarterPastAddlRepair</a:t>
            </a:r>
            <a:r>
              <a:rPr lang="en-US" sz="1000" dirty="0" smtClean="0"/>
              <a:t>, </a:t>
            </a:r>
            <a:r>
              <a:rPr lang="en-US" sz="1000" dirty="0" err="1" smtClean="0"/>
              <a:t>MTP_master</a:t>
            </a:r>
            <a:r>
              <a:rPr lang="en-US" sz="1000" dirty="0" smtClean="0"/>
              <a:t>.[Base Assets], MTP_master.RO, </a:t>
            </a:r>
            <a:r>
              <a:rPr lang="en-US" sz="1000" dirty="0" err="1" smtClean="0"/>
              <a:t>MTP_master</a:t>
            </a:r>
            <a:r>
              <a:rPr lang="en-US" sz="1000" dirty="0" smtClean="0"/>
              <a:t>.[Due Out], </a:t>
            </a:r>
            <a:r>
              <a:rPr lang="en-US" sz="1000" dirty="0" err="1" smtClean="0"/>
              <a:t>MTP_master</a:t>
            </a:r>
            <a:r>
              <a:rPr lang="en-US" sz="1000" dirty="0" smtClean="0"/>
              <a:t>.[Field MICAP], </a:t>
            </a:r>
            <a:r>
              <a:rPr lang="en-US" sz="1000" dirty="0" err="1" smtClean="0"/>
              <a:t>MTP_master</a:t>
            </a:r>
            <a:r>
              <a:rPr lang="en-US" sz="1000" dirty="0" smtClean="0"/>
              <a:t>.[</a:t>
            </a:r>
            <a:r>
              <a:rPr lang="en-US" sz="1000" dirty="0" err="1" smtClean="0"/>
              <a:t>Cond</a:t>
            </a:r>
            <a:r>
              <a:rPr lang="en-US" sz="1000" dirty="0" smtClean="0"/>
              <a:t>-Y], </a:t>
            </a:r>
            <a:r>
              <a:rPr lang="en-US" sz="1000" dirty="0" err="1" smtClean="0"/>
              <a:t>MTP_master</a:t>
            </a:r>
            <a:r>
              <a:rPr lang="en-US" sz="1000" dirty="0" smtClean="0"/>
              <a:t>.[</a:t>
            </a:r>
            <a:r>
              <a:rPr lang="en-US" sz="1000" dirty="0" err="1" smtClean="0"/>
              <a:t>Cond</a:t>
            </a:r>
            <a:r>
              <a:rPr lang="en-US" sz="1000" dirty="0" smtClean="0"/>
              <a:t>-Z]</a:t>
            </a:r>
          </a:p>
          <a:p>
            <a:endParaRPr lang="en-US" sz="1000" dirty="0" smtClean="0"/>
          </a:p>
          <a:p>
            <a:r>
              <a:rPr lang="en-US" sz="1000" dirty="0" smtClean="0"/>
              <a:t>FROM (((</a:t>
            </a:r>
            <a:r>
              <a:rPr lang="en-US" sz="1000" dirty="0" err="1" smtClean="0"/>
              <a:t>MTP_master</a:t>
            </a:r>
            <a:r>
              <a:rPr lang="en-US" sz="1000" dirty="0" smtClean="0"/>
              <a:t> INNER JOIN targets ON </a:t>
            </a:r>
            <a:r>
              <a:rPr lang="en-US" sz="1000" dirty="0" err="1" smtClean="0"/>
              <a:t>MTP_master.NIIN</a:t>
            </a:r>
            <a:r>
              <a:rPr lang="en-US" sz="1000" dirty="0" smtClean="0"/>
              <a:t> = </a:t>
            </a:r>
            <a:r>
              <a:rPr lang="en-US" sz="1000" dirty="0" err="1" smtClean="0"/>
              <a:t>targets.NIIN</a:t>
            </a:r>
            <a:r>
              <a:rPr lang="en-US" sz="1000" dirty="0" smtClean="0"/>
              <a:t>) LEFT JOIN </a:t>
            </a:r>
            <a:r>
              <a:rPr lang="en-US" sz="1000" dirty="0" err="1" smtClean="0"/>
              <a:t>past_repair</a:t>
            </a:r>
            <a:r>
              <a:rPr lang="en-US" sz="1000" dirty="0" smtClean="0"/>
              <a:t> ON </a:t>
            </a:r>
            <a:r>
              <a:rPr lang="en-US" sz="1000" dirty="0" err="1" smtClean="0"/>
              <a:t>MTP_master.NIIN</a:t>
            </a:r>
            <a:r>
              <a:rPr lang="en-US" sz="1000" dirty="0" smtClean="0"/>
              <a:t> = </a:t>
            </a:r>
            <a:r>
              <a:rPr lang="en-US" sz="1000" dirty="0" err="1" smtClean="0"/>
              <a:t>past_repair.NIIN</a:t>
            </a:r>
            <a:r>
              <a:rPr lang="en-US" sz="1000" dirty="0" smtClean="0"/>
              <a:t>) LEFT JOIN </a:t>
            </a:r>
            <a:r>
              <a:rPr lang="en-US" sz="1000" dirty="0" err="1" smtClean="0"/>
              <a:t>working_level</a:t>
            </a:r>
            <a:r>
              <a:rPr lang="en-US" sz="1000" dirty="0" smtClean="0"/>
              <a:t> ON </a:t>
            </a:r>
            <a:r>
              <a:rPr lang="en-US" sz="1000" dirty="0" err="1" smtClean="0"/>
              <a:t>MTP_master.NIIN</a:t>
            </a:r>
            <a:r>
              <a:rPr lang="en-US" sz="1000" dirty="0" smtClean="0"/>
              <a:t> = </a:t>
            </a:r>
            <a:r>
              <a:rPr lang="en-US" sz="1000" dirty="0" err="1" smtClean="0"/>
              <a:t>working_level.NIIN</a:t>
            </a:r>
            <a:r>
              <a:rPr lang="en-US" sz="1000" dirty="0" smtClean="0"/>
              <a:t>) LEFT JOIN 4_NRO ON </a:t>
            </a:r>
            <a:r>
              <a:rPr lang="en-US" sz="1000" dirty="0" err="1" smtClean="0"/>
              <a:t>MTP_master.NIIN</a:t>
            </a:r>
            <a:r>
              <a:rPr lang="en-US" sz="1000" dirty="0" smtClean="0"/>
              <a:t> = [4_NRO].NIIN;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281940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5_data in Query in SQL Server 2005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0" y="3200400"/>
            <a:ext cx="91440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SELECT     </a:t>
            </a:r>
            <a:r>
              <a:rPr lang="en-US" sz="1000" dirty="0" err="1" smtClean="0"/>
              <a:t>dbo.MTP_master.NIIN</a:t>
            </a:r>
            <a:r>
              <a:rPr lang="en-US" sz="1000" dirty="0" smtClean="0"/>
              <a:t>, </a:t>
            </a:r>
            <a:r>
              <a:rPr lang="en-US" sz="1000" dirty="0" err="1" smtClean="0"/>
              <a:t>dbo.MTP_master.FSC</a:t>
            </a:r>
            <a:r>
              <a:rPr lang="en-US" sz="1000" dirty="0" smtClean="0"/>
              <a:t>, </a:t>
            </a:r>
            <a:r>
              <a:rPr lang="en-US" sz="1000" dirty="0" err="1" smtClean="0"/>
              <a:t>dbo.MTP_master.Noun</a:t>
            </a:r>
            <a:r>
              <a:rPr lang="en-US" sz="1000" dirty="0" smtClean="0"/>
              <a:t>, </a:t>
            </a:r>
            <a:r>
              <a:rPr lang="en-US" sz="1000" dirty="0" err="1" smtClean="0"/>
              <a:t>dbo.MTP_master.MMAC</a:t>
            </a:r>
            <a:r>
              <a:rPr lang="en-US" sz="1000" dirty="0" smtClean="0"/>
              <a:t>, </a:t>
            </a:r>
            <a:r>
              <a:rPr lang="en-US" sz="1000" dirty="0" err="1" smtClean="0"/>
              <a:t>dbo.MTP_master.SOR</a:t>
            </a:r>
            <a:r>
              <a:rPr lang="en-US" sz="1000" dirty="0" smtClean="0"/>
              <a:t>, </a:t>
            </a:r>
            <a:r>
              <a:rPr lang="en-US" sz="1000" dirty="0" err="1" smtClean="0"/>
              <a:t>dbo.MTP_master</a:t>
            </a:r>
            <a:r>
              <a:rPr lang="en-US" sz="1000" dirty="0" smtClean="0"/>
              <a:t>.[CNTL-NR], 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dbo.MTP_master.Shop</a:t>
            </a:r>
            <a:r>
              <a:rPr lang="en-US" sz="1000" dirty="0" smtClean="0"/>
              <a:t>, </a:t>
            </a:r>
            <a:r>
              <a:rPr lang="en-US" sz="1000" dirty="0" err="1" smtClean="0"/>
              <a:t>dbo.MTP_master.QDR</a:t>
            </a:r>
            <a:r>
              <a:rPr lang="en-US" sz="1000" dirty="0" smtClean="0"/>
              <a:t>, </a:t>
            </a:r>
            <a:r>
              <a:rPr lang="en-US" sz="1000" dirty="0" err="1" smtClean="0"/>
              <a:t>dbo.MTP_master.Prod</a:t>
            </a:r>
            <a:r>
              <a:rPr lang="en-US" sz="1000" dirty="0" smtClean="0"/>
              <a:t>, </a:t>
            </a:r>
            <a:r>
              <a:rPr lang="en-US" sz="1000" dirty="0" err="1" smtClean="0"/>
              <a:t>dbo.MTP_master.MICAP</a:t>
            </a:r>
            <a:r>
              <a:rPr lang="en-US" sz="1000" dirty="0" smtClean="0"/>
              <a:t>, </a:t>
            </a:r>
            <a:r>
              <a:rPr lang="en-US" sz="1000" dirty="0" err="1" smtClean="0"/>
              <a:t>dbo.MTP_master.YBQ</a:t>
            </a:r>
            <a:r>
              <a:rPr lang="en-US" sz="1000" dirty="0" smtClean="0"/>
              <a:t>, </a:t>
            </a:r>
            <a:r>
              <a:rPr lang="en-US" sz="1000" dirty="0" err="1" smtClean="0"/>
              <a:t>dbo.MTP_master.BO_Tot</a:t>
            </a:r>
            <a:r>
              <a:rPr lang="en-US" sz="1000" dirty="0" smtClean="0"/>
              <a:t>, 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dbo.MTP_master.F_days</a:t>
            </a:r>
            <a:r>
              <a:rPr lang="en-US" sz="1000" dirty="0" smtClean="0"/>
              <a:t>, </a:t>
            </a:r>
            <a:r>
              <a:rPr lang="en-US" sz="1000" dirty="0" err="1" smtClean="0"/>
              <a:t>dbo.MTP_master.RSP_A</a:t>
            </a:r>
            <a:r>
              <a:rPr lang="en-US" sz="1000" dirty="0" smtClean="0"/>
              <a:t>, </a:t>
            </a:r>
            <a:r>
              <a:rPr lang="en-US" sz="1000" dirty="0" err="1" smtClean="0"/>
              <a:t>dbo.MTP_master.POS_A</a:t>
            </a:r>
            <a:r>
              <a:rPr lang="en-US" sz="1000" dirty="0" smtClean="0"/>
              <a:t>, </a:t>
            </a:r>
            <a:r>
              <a:rPr lang="en-US" sz="1000" dirty="0" err="1" smtClean="0"/>
              <a:t>dbo.MTP_master.CSI_OH</a:t>
            </a:r>
            <a:r>
              <a:rPr lang="en-US" sz="1000" dirty="0" smtClean="0"/>
              <a:t>, dbo.MTP_master.G019C, 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dbo.MTP_master.Master_NSN</a:t>
            </a:r>
            <a:r>
              <a:rPr lang="en-US" sz="1000" dirty="0" smtClean="0"/>
              <a:t>, </a:t>
            </a:r>
            <a:r>
              <a:rPr lang="en-US" sz="1000" dirty="0" err="1" smtClean="0"/>
              <a:t>dbo.MTP_master.CRI</a:t>
            </a:r>
            <a:r>
              <a:rPr lang="en-US" sz="1000" dirty="0" smtClean="0"/>
              <a:t>, </a:t>
            </a:r>
            <a:r>
              <a:rPr lang="en-US" sz="1000" dirty="0" err="1" smtClean="0"/>
              <a:t>dbo.MTP_master.OWO</a:t>
            </a:r>
            <a:r>
              <a:rPr lang="en-US" sz="1000" dirty="0" smtClean="0"/>
              <a:t>, </a:t>
            </a:r>
            <a:r>
              <a:rPr lang="en-US" sz="1000" dirty="0" err="1" smtClean="0"/>
              <a:t>dbo.MTP_master.AWP_G</a:t>
            </a:r>
            <a:r>
              <a:rPr lang="en-US" sz="1000" dirty="0" smtClean="0"/>
              <a:t>, </a:t>
            </a:r>
            <a:r>
              <a:rPr lang="en-US" sz="1000" dirty="0" err="1" smtClean="0"/>
              <a:t>dbo</a:t>
            </a:r>
            <a:r>
              <a:rPr lang="en-US" sz="1000" dirty="0" smtClean="0"/>
              <a:t>.[4_NRO].</a:t>
            </a:r>
            <a:r>
              <a:rPr lang="en-US" sz="1000" dirty="0" err="1" smtClean="0"/>
              <a:t>CountOfNIIN</a:t>
            </a:r>
            <a:r>
              <a:rPr lang="en-US" sz="1000" dirty="0" smtClean="0"/>
              <a:t> AS </a:t>
            </a:r>
            <a:r>
              <a:rPr lang="en-US" sz="1000" dirty="0" err="1" smtClean="0"/>
              <a:t>rqd</a:t>
            </a:r>
            <a:r>
              <a:rPr lang="en-US" sz="1000" dirty="0" smtClean="0"/>
              <a:t>, 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dbo.MTP_master.SOS</a:t>
            </a:r>
            <a:r>
              <a:rPr lang="en-US" sz="1000" dirty="0" smtClean="0"/>
              <a:t>, </a:t>
            </a:r>
            <a:r>
              <a:rPr lang="en-US" sz="1000" dirty="0" err="1" smtClean="0"/>
              <a:t>dbo.MTP_master.Item_Count</a:t>
            </a:r>
            <a:r>
              <a:rPr lang="en-US" sz="1000" dirty="0" smtClean="0"/>
              <a:t>, </a:t>
            </a:r>
            <a:r>
              <a:rPr lang="en-US" sz="1000" dirty="0" err="1" smtClean="0"/>
              <a:t>dbo.MTP_master.Carc_Avail</a:t>
            </a:r>
            <a:r>
              <a:rPr lang="en-US" sz="1000" dirty="0" smtClean="0"/>
              <a:t>, </a:t>
            </a:r>
            <a:r>
              <a:rPr lang="en-US" sz="1000" dirty="0" err="1" smtClean="0"/>
              <a:t>dbo.MTP_master.Parts_avail</a:t>
            </a:r>
            <a:r>
              <a:rPr lang="en-US" sz="1000" dirty="0" smtClean="0"/>
              <a:t>, </a:t>
            </a:r>
            <a:r>
              <a:rPr lang="en-US" sz="1000" dirty="0" err="1" smtClean="0"/>
              <a:t>dbo.MTP_master.Hours_Avail</a:t>
            </a:r>
            <a:r>
              <a:rPr lang="en-US" sz="1000" dirty="0" smtClean="0"/>
              <a:t>, 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dbo.MTP_master.Funds_Avail</a:t>
            </a:r>
            <a:r>
              <a:rPr lang="en-US" sz="1000" dirty="0" smtClean="0"/>
              <a:t>, </a:t>
            </a:r>
            <a:r>
              <a:rPr lang="en-US" sz="1000" dirty="0" err="1" smtClean="0"/>
              <a:t>dbo.MTP_master.Sort_Value</a:t>
            </a:r>
            <a:r>
              <a:rPr lang="en-US" sz="1000" dirty="0" smtClean="0"/>
              <a:t>, </a:t>
            </a:r>
            <a:r>
              <a:rPr lang="en-US" sz="1000" dirty="0" err="1" smtClean="0"/>
              <a:t>dbo.MTP_master.Pushed</a:t>
            </a:r>
            <a:r>
              <a:rPr lang="en-US" sz="1000" dirty="0" smtClean="0"/>
              <a:t>, </a:t>
            </a:r>
            <a:r>
              <a:rPr lang="en-US" sz="1000" dirty="0" err="1" smtClean="0"/>
              <a:t>dbo.working_level.w_level</a:t>
            </a:r>
            <a:r>
              <a:rPr lang="en-US" sz="1000" dirty="0" smtClean="0"/>
              <a:t>, </a:t>
            </a:r>
            <a:r>
              <a:rPr lang="en-US" sz="1000" dirty="0" err="1" smtClean="0"/>
              <a:t>dbo.MTP_master.AIS_WL</a:t>
            </a:r>
            <a:r>
              <a:rPr lang="en-US" sz="1000" dirty="0" smtClean="0"/>
              <a:t>, 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dbo.MTP_master.HP_Total</a:t>
            </a:r>
            <a:r>
              <a:rPr lang="en-US" sz="1000" dirty="0" smtClean="0"/>
              <a:t>, </a:t>
            </a:r>
            <a:r>
              <a:rPr lang="en-US" sz="1000" dirty="0" err="1" smtClean="0"/>
              <a:t>dbo.MTP_master</a:t>
            </a:r>
            <a:r>
              <a:rPr lang="en-US" sz="1000" dirty="0" smtClean="0"/>
              <a:t>.[BACKORDERS-JCS], </a:t>
            </a:r>
            <a:r>
              <a:rPr lang="en-US" sz="1000" dirty="0" err="1" smtClean="0"/>
              <a:t>dbo.targets.Target</a:t>
            </a:r>
            <a:r>
              <a:rPr lang="en-US" sz="1000" dirty="0" smtClean="0"/>
              <a:t>, dbo.MTP_master.ORG, dbo.MTP_master.NAME, 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dbo.MTP_master.PHONE</a:t>
            </a:r>
            <a:r>
              <a:rPr lang="en-US" sz="1000" dirty="0" smtClean="0"/>
              <a:t>, </a:t>
            </a:r>
            <a:r>
              <a:rPr lang="en-US" sz="1000" dirty="0" err="1" smtClean="0"/>
              <a:t>dbo.past_repair.FirstQuarterPastRepair</a:t>
            </a:r>
            <a:r>
              <a:rPr lang="en-US" sz="1000" dirty="0" smtClean="0"/>
              <a:t>, </a:t>
            </a:r>
            <a:r>
              <a:rPr lang="en-US" sz="1000" dirty="0" err="1" smtClean="0"/>
              <a:t>dbo.past_repair.SecondQuarterPastRepair</a:t>
            </a:r>
            <a:r>
              <a:rPr lang="en-US" sz="1000" dirty="0" smtClean="0"/>
              <a:t>, </a:t>
            </a:r>
            <a:r>
              <a:rPr lang="en-US" sz="1000" dirty="0" err="1" smtClean="0"/>
              <a:t>dbo.past_repair.ThirdQuarterPastRepair</a:t>
            </a:r>
            <a:r>
              <a:rPr lang="en-US" sz="1000" dirty="0" smtClean="0"/>
              <a:t>, 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dbo.past_repair.FirstQuarterPastAddlRepair</a:t>
            </a:r>
            <a:r>
              <a:rPr lang="en-US" sz="1000" dirty="0" smtClean="0"/>
              <a:t>, </a:t>
            </a:r>
            <a:r>
              <a:rPr lang="en-US" sz="1000" dirty="0" err="1" smtClean="0"/>
              <a:t>dbo.past_repair.SecondQuarterPastAddlRepair</a:t>
            </a:r>
            <a:r>
              <a:rPr lang="en-US" sz="1000" dirty="0" smtClean="0"/>
              <a:t>, </a:t>
            </a:r>
            <a:r>
              <a:rPr lang="en-US" sz="1000" dirty="0" err="1" smtClean="0"/>
              <a:t>dbo.past_repair.ThirdQuarterPastAddlRepair</a:t>
            </a:r>
            <a:r>
              <a:rPr lang="en-US" sz="1000" dirty="0" smtClean="0"/>
              <a:t>, 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dbo.MTP_master</a:t>
            </a:r>
            <a:r>
              <a:rPr lang="en-US" sz="1000" dirty="0" smtClean="0"/>
              <a:t>.[Base Assets], dbo.MTP_master.RO, </a:t>
            </a:r>
            <a:r>
              <a:rPr lang="en-US" sz="1000" dirty="0" err="1" smtClean="0"/>
              <a:t>dbo.MTP_master</a:t>
            </a:r>
            <a:r>
              <a:rPr lang="en-US" sz="1000" dirty="0" smtClean="0"/>
              <a:t>.[Due Out], </a:t>
            </a:r>
            <a:r>
              <a:rPr lang="en-US" sz="1000" dirty="0" err="1" smtClean="0"/>
              <a:t>dbo.MTP_master</a:t>
            </a:r>
            <a:r>
              <a:rPr lang="en-US" sz="1000" dirty="0" smtClean="0"/>
              <a:t>.[Field MICAP], </a:t>
            </a:r>
            <a:r>
              <a:rPr lang="en-US" sz="1000" dirty="0" err="1" smtClean="0"/>
              <a:t>dbo.MTP_master</a:t>
            </a:r>
            <a:r>
              <a:rPr lang="en-US" sz="1000" dirty="0" smtClean="0"/>
              <a:t>.[</a:t>
            </a:r>
            <a:r>
              <a:rPr lang="en-US" sz="1000" dirty="0" err="1" smtClean="0"/>
              <a:t>Cond</a:t>
            </a:r>
            <a:r>
              <a:rPr lang="en-US" sz="1000" dirty="0" smtClean="0"/>
              <a:t>-Y], 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dbo.MTP_master</a:t>
            </a:r>
            <a:r>
              <a:rPr lang="en-US" sz="1000" dirty="0" smtClean="0"/>
              <a:t>.[</a:t>
            </a:r>
            <a:r>
              <a:rPr lang="en-US" sz="1000" dirty="0" err="1" smtClean="0"/>
              <a:t>Cond</a:t>
            </a:r>
            <a:r>
              <a:rPr lang="en-US" sz="1000" dirty="0" smtClean="0"/>
              <a:t>-Z]</a:t>
            </a:r>
          </a:p>
          <a:p>
            <a:endParaRPr lang="en-US" sz="1000" dirty="0" smtClean="0"/>
          </a:p>
          <a:p>
            <a:r>
              <a:rPr lang="en-US" sz="1000" dirty="0" smtClean="0"/>
              <a:t>FROM         </a:t>
            </a:r>
            <a:r>
              <a:rPr lang="en-US" sz="1000" dirty="0" err="1" smtClean="0"/>
              <a:t>dbo.MTP_master</a:t>
            </a:r>
            <a:r>
              <a:rPr lang="en-US" sz="1000" dirty="0" smtClean="0"/>
              <a:t> INNER JOIN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dbo.past_repair</a:t>
            </a:r>
            <a:r>
              <a:rPr lang="en-US" sz="1000" dirty="0" smtClean="0"/>
              <a:t> ON </a:t>
            </a:r>
            <a:r>
              <a:rPr lang="en-US" sz="1000" dirty="0" err="1" smtClean="0"/>
              <a:t>dbo.MTP_master.NIIN</a:t>
            </a:r>
            <a:r>
              <a:rPr lang="en-US" sz="1000" dirty="0" smtClean="0"/>
              <a:t> = </a:t>
            </a:r>
            <a:r>
              <a:rPr lang="en-US" sz="1000" dirty="0" err="1" smtClean="0"/>
              <a:t>dbo.past_repair.NIIN</a:t>
            </a:r>
            <a:r>
              <a:rPr lang="en-US" sz="1000" dirty="0" smtClean="0"/>
              <a:t> INNER JOIN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dbo.working_level</a:t>
            </a:r>
            <a:r>
              <a:rPr lang="en-US" sz="1000" dirty="0" smtClean="0"/>
              <a:t> ON </a:t>
            </a:r>
            <a:r>
              <a:rPr lang="en-US" sz="1000" dirty="0" err="1" smtClean="0"/>
              <a:t>dbo.MTP_master.NIIN</a:t>
            </a:r>
            <a:r>
              <a:rPr lang="en-US" sz="1000" dirty="0" smtClean="0"/>
              <a:t> = </a:t>
            </a:r>
            <a:r>
              <a:rPr lang="en-US" sz="1000" dirty="0" err="1" smtClean="0"/>
              <a:t>dbo.working_level.NIIN</a:t>
            </a:r>
            <a:r>
              <a:rPr lang="en-US" sz="1000" dirty="0" smtClean="0"/>
              <a:t> INNER JOIN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</a:t>
            </a:r>
            <a:r>
              <a:rPr lang="en-US" sz="1000" dirty="0" smtClean="0"/>
              <a:t>.[4_NRO] ON </a:t>
            </a:r>
            <a:r>
              <a:rPr lang="en-US" sz="1000" dirty="0" err="1" smtClean="0"/>
              <a:t>dbo.MTP_master.NIIN</a:t>
            </a:r>
            <a:r>
              <a:rPr lang="en-US" sz="1000" dirty="0" smtClean="0"/>
              <a:t> = </a:t>
            </a:r>
            <a:r>
              <a:rPr lang="en-US" sz="1000" dirty="0" err="1" smtClean="0"/>
              <a:t>dbo</a:t>
            </a:r>
            <a:r>
              <a:rPr lang="en-US" sz="1000" dirty="0" smtClean="0"/>
              <a:t>.[4_NRO].NIIN INNER JOIN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</a:t>
            </a:r>
            <a:r>
              <a:rPr lang="en-US" sz="1000" dirty="0" smtClean="0"/>
              <a:t>.[count subs] ON </a:t>
            </a:r>
            <a:r>
              <a:rPr lang="en-US" sz="1000" dirty="0" err="1" smtClean="0"/>
              <a:t>dbo.MTP_master.NIIN</a:t>
            </a:r>
            <a:r>
              <a:rPr lang="en-US" sz="1000" dirty="0" smtClean="0"/>
              <a:t> = </a:t>
            </a:r>
            <a:r>
              <a:rPr lang="en-US" sz="1000" dirty="0" err="1" smtClean="0"/>
              <a:t>dbo</a:t>
            </a:r>
            <a:r>
              <a:rPr lang="en-US" sz="1000" dirty="0" smtClean="0"/>
              <a:t>.[count subs].</a:t>
            </a:r>
            <a:r>
              <a:rPr lang="en-US" sz="1000" dirty="0" err="1" smtClean="0"/>
              <a:t>Mstr_NIIN</a:t>
            </a:r>
            <a:r>
              <a:rPr lang="en-US" sz="1000" dirty="0" smtClean="0"/>
              <a:t> INNER JOIN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dbo.targets</a:t>
            </a:r>
            <a:r>
              <a:rPr lang="en-US" sz="1000" dirty="0" smtClean="0"/>
              <a:t> ON </a:t>
            </a:r>
            <a:r>
              <a:rPr lang="en-US" sz="1000" dirty="0" err="1" smtClean="0"/>
              <a:t>dbo.MTP_master.NIIN</a:t>
            </a:r>
            <a:r>
              <a:rPr lang="en-US" sz="1000" dirty="0" smtClean="0"/>
              <a:t> = </a:t>
            </a:r>
            <a:r>
              <a:rPr lang="en-US" sz="1000" dirty="0" err="1" smtClean="0"/>
              <a:t>dbo.targets.NIIN</a:t>
            </a:r>
            <a:endParaRPr lang="en-US" sz="1000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0" y="6151602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WL: </a:t>
            </a:r>
            <a:r>
              <a:rPr lang="en-US" sz="1000" dirty="0" err="1" smtClean="0"/>
              <a:t>IIf</a:t>
            </a:r>
            <a:r>
              <a:rPr lang="en-US" sz="1000" dirty="0" smtClean="0"/>
              <a:t>(</a:t>
            </a:r>
            <a:r>
              <a:rPr lang="en-US" sz="1000" dirty="0" err="1" smtClean="0"/>
              <a:t>working_level.w_level</a:t>
            </a:r>
            <a:r>
              <a:rPr lang="en-US" sz="1000" dirty="0" smtClean="0"/>
              <a:t> Is </a:t>
            </a:r>
            <a:r>
              <a:rPr lang="en-US" sz="1000" dirty="0" err="1" smtClean="0"/>
              <a:t>Null,MTP_master.AIS_WL,working_level.w_level</a:t>
            </a:r>
            <a:r>
              <a:rPr lang="en-US" sz="1000" dirty="0" smtClean="0"/>
              <a:t>) </a:t>
            </a:r>
            <a:r>
              <a:rPr lang="en-US" sz="1000" dirty="0" smtClean="0">
                <a:solidFill>
                  <a:srgbClr val="FF0000"/>
                </a:solidFill>
              </a:rPr>
              <a:t>and </a:t>
            </a:r>
          </a:p>
          <a:p>
            <a:r>
              <a:rPr lang="en-US" sz="1000" dirty="0" smtClean="0"/>
              <a:t>BOA+YBQ: </a:t>
            </a:r>
            <a:r>
              <a:rPr lang="en-US" sz="1000" dirty="0" err="1" smtClean="0"/>
              <a:t>MTP_master!YBQ+MTP_master</a:t>
            </a:r>
            <a:r>
              <a:rPr lang="en-US" sz="1000" dirty="0" smtClean="0"/>
              <a:t>![BACKORDERS-JCS]+</a:t>
            </a:r>
            <a:r>
              <a:rPr lang="en-US" sz="1000" dirty="0" err="1" smtClean="0"/>
              <a:t>MTP_master!HP_Total</a:t>
            </a:r>
            <a:endParaRPr lang="en-US" sz="1000" dirty="0" smtClean="0"/>
          </a:p>
          <a:p>
            <a:r>
              <a:rPr lang="en-US" sz="1000" dirty="0" smtClean="0">
                <a:solidFill>
                  <a:srgbClr val="FF0000"/>
                </a:solidFill>
              </a:rPr>
              <a:t>Don’t know what these do, did not include in SQL Server.</a:t>
            </a:r>
            <a:endParaRPr lang="en-US" sz="1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53340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6_Goal1 in Access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0" y="914400"/>
            <a:ext cx="91440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SELECT </a:t>
            </a:r>
            <a:r>
              <a:rPr lang="en-US" sz="1000" dirty="0" err="1" smtClean="0"/>
              <a:t>MTP_master.Shop</a:t>
            </a:r>
            <a:r>
              <a:rPr lang="en-US" sz="1000" dirty="0" smtClean="0"/>
              <a:t> AS Expr1, </a:t>
            </a:r>
            <a:r>
              <a:rPr lang="en-US" sz="1000" dirty="0" err="1" smtClean="0"/>
              <a:t>MTP_master.NIIN</a:t>
            </a:r>
            <a:r>
              <a:rPr lang="en-US" sz="1000" dirty="0" smtClean="0"/>
              <a:t> AS Expr2, MTP_master.FSC AS Expr3, </a:t>
            </a:r>
            <a:r>
              <a:rPr lang="en-US" sz="1000" dirty="0" err="1" smtClean="0"/>
              <a:t>MTP_master.Noun</a:t>
            </a:r>
            <a:r>
              <a:rPr lang="en-US" sz="1000" dirty="0" smtClean="0"/>
              <a:t> AS Expr4, </a:t>
            </a:r>
            <a:r>
              <a:rPr lang="en-US" sz="1000" dirty="0" err="1" smtClean="0"/>
              <a:t>MTP_master.MMAC</a:t>
            </a:r>
            <a:r>
              <a:rPr lang="en-US" sz="1000" dirty="0" smtClean="0"/>
              <a:t> AS Expr5, </a:t>
            </a:r>
            <a:r>
              <a:rPr lang="en-US" sz="1000" dirty="0" err="1" smtClean="0"/>
              <a:t>MTP_master.BO_Tot</a:t>
            </a:r>
            <a:r>
              <a:rPr lang="en-US" sz="1000" dirty="0" smtClean="0"/>
              <a:t> AS Expr6, MTP_master.G019C AS Expr7, MTP_master.QDR AS Expr8, (([</a:t>
            </a:r>
            <a:r>
              <a:rPr lang="en-US" sz="1000" dirty="0" err="1" smtClean="0"/>
              <a:t>BO_tot</a:t>
            </a:r>
            <a:r>
              <a:rPr lang="en-US" sz="1000" dirty="0" smtClean="0"/>
              <a:t>]/5)+[QDR]) AS [BO/5+QDR], </a:t>
            </a:r>
            <a:r>
              <a:rPr lang="en-US" sz="1000" dirty="0" err="1" smtClean="0"/>
              <a:t>IIf</a:t>
            </a:r>
            <a:r>
              <a:rPr lang="en-US" sz="1000" dirty="0" smtClean="0"/>
              <a:t>([PSSDs] Is Null,[</a:t>
            </a:r>
            <a:r>
              <a:rPr lang="en-US" sz="1000" dirty="0" err="1" smtClean="0"/>
              <a:t>EXP_goal</a:t>
            </a:r>
            <a:r>
              <a:rPr lang="en-US" sz="1000" dirty="0" smtClean="0"/>
              <a:t>],[G019C]) AS Target, </a:t>
            </a:r>
            <a:r>
              <a:rPr lang="en-US" sz="1000" dirty="0" err="1" smtClean="0"/>
              <a:t>IIf</a:t>
            </a:r>
            <a:r>
              <a:rPr lang="en-US" sz="1000" dirty="0" smtClean="0"/>
              <a:t>([</a:t>
            </a:r>
            <a:r>
              <a:rPr lang="en-US" sz="1000" dirty="0" err="1" smtClean="0"/>
              <a:t>bo</a:t>
            </a:r>
            <a:r>
              <a:rPr lang="en-US" sz="1000" dirty="0" smtClean="0"/>
              <a:t>/5+QDR]&lt;0,[QDR],[</a:t>
            </a:r>
            <a:r>
              <a:rPr lang="en-US" sz="1000" dirty="0" err="1" smtClean="0"/>
              <a:t>bo</a:t>
            </a:r>
            <a:r>
              <a:rPr lang="en-US" sz="1000" dirty="0" smtClean="0"/>
              <a:t>/5+qdr]) AS </a:t>
            </a:r>
            <a:r>
              <a:rPr lang="en-US" sz="1000" dirty="0" err="1" smtClean="0"/>
              <a:t>EXP_Goal</a:t>
            </a:r>
            <a:r>
              <a:rPr lang="en-US" sz="1000" dirty="0" smtClean="0"/>
              <a:t>, </a:t>
            </a:r>
            <a:r>
              <a:rPr lang="en-US" sz="1000" dirty="0" err="1" smtClean="0"/>
              <a:t>MTP_master</a:t>
            </a:r>
            <a:r>
              <a:rPr lang="en-US" sz="1000" dirty="0" smtClean="0"/>
              <a:t>.[CNTL-NR] AS Expr9, LIP_PBA_PSSDs.[New PSSD] AS PSSDs</a:t>
            </a:r>
          </a:p>
          <a:p>
            <a:endParaRPr lang="en-US" sz="1000" dirty="0" smtClean="0"/>
          </a:p>
          <a:p>
            <a:r>
              <a:rPr lang="en-US" sz="1000" dirty="0" smtClean="0"/>
              <a:t>FROM </a:t>
            </a:r>
            <a:r>
              <a:rPr lang="en-US" sz="1000" dirty="0" err="1" smtClean="0"/>
              <a:t>MTP_master</a:t>
            </a:r>
            <a:r>
              <a:rPr lang="en-US" sz="1000" dirty="0" smtClean="0"/>
              <a:t>, LIP_PBA_PSSDs;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281940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6_Goal1 in Query in SQL Server 2005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0" y="3200400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SELECT     Shop, NIIN, FSC, Noun, MMAC, </a:t>
            </a:r>
            <a:r>
              <a:rPr lang="en-US" sz="1000" dirty="0" err="1" smtClean="0"/>
              <a:t>BO_Tot</a:t>
            </a:r>
            <a:r>
              <a:rPr lang="en-US" sz="1000" dirty="0" smtClean="0"/>
              <a:t>, G019C, QDR, [CNTL-NR]</a:t>
            </a:r>
          </a:p>
          <a:p>
            <a:endParaRPr lang="en-US" sz="1000" dirty="0" smtClean="0"/>
          </a:p>
          <a:p>
            <a:r>
              <a:rPr lang="en-US" sz="1000" dirty="0" smtClean="0"/>
              <a:t>FROM         </a:t>
            </a:r>
            <a:r>
              <a:rPr lang="en-US" sz="1000" dirty="0" err="1" smtClean="0"/>
              <a:t>dbo.MTP_master</a:t>
            </a:r>
            <a:endParaRPr lang="en-US" sz="1000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0" y="6151602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BO/5+QDR: (([</a:t>
            </a:r>
            <a:r>
              <a:rPr lang="en-US" sz="1000" dirty="0" err="1" smtClean="0"/>
              <a:t>BO_tot</a:t>
            </a:r>
            <a:r>
              <a:rPr lang="en-US" sz="1000" dirty="0" smtClean="0"/>
              <a:t>]/5)+[QDR]) </a:t>
            </a:r>
            <a:r>
              <a:rPr lang="en-US" sz="1000" dirty="0" smtClean="0">
                <a:solidFill>
                  <a:srgbClr val="FF0000"/>
                </a:solidFill>
              </a:rPr>
              <a:t>and </a:t>
            </a:r>
            <a:r>
              <a:rPr lang="en-US" sz="1000" dirty="0" smtClean="0"/>
              <a:t>Target: </a:t>
            </a:r>
            <a:r>
              <a:rPr lang="en-US" sz="1000" dirty="0" err="1" smtClean="0"/>
              <a:t>IIf</a:t>
            </a:r>
            <a:r>
              <a:rPr lang="en-US" sz="1000" dirty="0" smtClean="0"/>
              <a:t>([PSSDs] Is Null,[</a:t>
            </a:r>
            <a:r>
              <a:rPr lang="en-US" sz="1000" dirty="0" err="1" smtClean="0"/>
              <a:t>EXP_goal</a:t>
            </a:r>
            <a:r>
              <a:rPr lang="en-US" sz="1000" dirty="0" smtClean="0"/>
              <a:t>],[G019C]) </a:t>
            </a:r>
            <a:r>
              <a:rPr lang="en-US" sz="1000" dirty="0" smtClean="0">
                <a:solidFill>
                  <a:srgbClr val="FF0000"/>
                </a:solidFill>
              </a:rPr>
              <a:t>and </a:t>
            </a:r>
            <a:r>
              <a:rPr lang="en-US" sz="1000" dirty="0" err="1" smtClean="0"/>
              <a:t>EXP_Goal</a:t>
            </a:r>
            <a:r>
              <a:rPr lang="en-US" sz="1000" dirty="0" smtClean="0"/>
              <a:t>: </a:t>
            </a:r>
            <a:r>
              <a:rPr lang="en-US" sz="1000" dirty="0" err="1" smtClean="0"/>
              <a:t>IIf</a:t>
            </a:r>
            <a:r>
              <a:rPr lang="en-US" sz="1000" dirty="0" smtClean="0"/>
              <a:t>([</a:t>
            </a:r>
            <a:r>
              <a:rPr lang="en-US" sz="1000" dirty="0" err="1" smtClean="0"/>
              <a:t>bo</a:t>
            </a:r>
            <a:r>
              <a:rPr lang="en-US" sz="1000" dirty="0" smtClean="0"/>
              <a:t>/5+QDR]&lt;0,[QDR],[</a:t>
            </a:r>
            <a:r>
              <a:rPr lang="en-US" sz="1000" dirty="0" err="1" smtClean="0"/>
              <a:t>bo</a:t>
            </a:r>
            <a:r>
              <a:rPr lang="en-US" sz="1000" dirty="0" smtClean="0"/>
              <a:t>/5+qdr]) </a:t>
            </a:r>
            <a:r>
              <a:rPr lang="en-US" sz="1000" dirty="0" smtClean="0">
                <a:solidFill>
                  <a:srgbClr val="FF0000"/>
                </a:solidFill>
              </a:rPr>
              <a:t>and </a:t>
            </a:r>
          </a:p>
          <a:p>
            <a:r>
              <a:rPr lang="en-US" sz="1000" dirty="0" smtClean="0"/>
              <a:t>PSSDs: LIP_PBA_PSSDs.[New PSSD] </a:t>
            </a:r>
            <a:r>
              <a:rPr lang="en-US" sz="1000" dirty="0" smtClean="0">
                <a:solidFill>
                  <a:srgbClr val="FF0000"/>
                </a:solidFill>
              </a:rPr>
              <a:t>and </a:t>
            </a:r>
            <a:r>
              <a:rPr lang="en-US" sz="1000" dirty="0" smtClean="0"/>
              <a:t>BOA+YBQ: </a:t>
            </a:r>
            <a:r>
              <a:rPr lang="en-US" sz="1000" dirty="0" err="1" smtClean="0"/>
              <a:t>MTP_master!YBQ+MTP_master</a:t>
            </a:r>
            <a:r>
              <a:rPr lang="en-US" sz="1000" dirty="0" smtClean="0"/>
              <a:t>![BACKORDERS-JCS]+</a:t>
            </a:r>
            <a:r>
              <a:rPr lang="en-US" sz="1000" dirty="0" err="1" smtClean="0"/>
              <a:t>MTP_master!HP_Total</a:t>
            </a:r>
            <a:endParaRPr lang="en-US" sz="1000" dirty="0" smtClean="0"/>
          </a:p>
          <a:p>
            <a:r>
              <a:rPr lang="en-US" sz="1000" dirty="0" smtClean="0">
                <a:solidFill>
                  <a:srgbClr val="FF0000"/>
                </a:solidFill>
              </a:rPr>
              <a:t>Don’t know what these do, did not include in SQL Server.</a:t>
            </a:r>
            <a:endParaRPr lang="en-US" sz="1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53340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8_9GF_Qty in Access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0" y="914400"/>
            <a:ext cx="9144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SELECT </a:t>
            </a:r>
            <a:r>
              <a:rPr lang="en-US" sz="1000" dirty="0" err="1" smtClean="0"/>
              <a:t>MTP_master.NIIN</a:t>
            </a:r>
            <a:r>
              <a:rPr lang="en-US" sz="1000" dirty="0" smtClean="0"/>
              <a:t> AS Expr1, Sum(</a:t>
            </a:r>
            <a:r>
              <a:rPr lang="en-US" sz="1000" dirty="0" err="1" smtClean="0"/>
              <a:t>dbo_requisition.quantity</a:t>
            </a:r>
            <a:r>
              <a:rPr lang="en-US" sz="1000" dirty="0" smtClean="0"/>
              <a:t>) AS </a:t>
            </a:r>
            <a:r>
              <a:rPr lang="en-US" sz="1000" dirty="0" err="1" smtClean="0"/>
              <a:t>SumOfquantity</a:t>
            </a:r>
            <a:r>
              <a:rPr lang="en-US" sz="1000" dirty="0" smtClean="0"/>
              <a:t>, </a:t>
            </a:r>
            <a:r>
              <a:rPr lang="en-US" sz="1000" dirty="0" err="1" smtClean="0"/>
              <a:t>dbo_requisition.project_code</a:t>
            </a:r>
            <a:r>
              <a:rPr lang="en-US" sz="1000" dirty="0" smtClean="0"/>
              <a:t>, </a:t>
            </a:r>
            <a:r>
              <a:rPr lang="en-US" sz="1000" dirty="0" err="1" smtClean="0"/>
              <a:t>MTP_master.Shop</a:t>
            </a:r>
            <a:r>
              <a:rPr lang="en-US" sz="1000" dirty="0" smtClean="0"/>
              <a:t> AS Expr2</a:t>
            </a:r>
          </a:p>
          <a:p>
            <a:endParaRPr lang="en-US" sz="1000" dirty="0" smtClean="0"/>
          </a:p>
          <a:p>
            <a:r>
              <a:rPr lang="en-US" sz="1000" dirty="0" smtClean="0"/>
              <a:t>FROM </a:t>
            </a:r>
            <a:r>
              <a:rPr lang="en-US" sz="1000" dirty="0" err="1" smtClean="0"/>
              <a:t>MTP_master</a:t>
            </a:r>
            <a:r>
              <a:rPr lang="en-US" sz="1000" dirty="0" smtClean="0"/>
              <a:t>, </a:t>
            </a:r>
            <a:r>
              <a:rPr lang="en-US" sz="1000" dirty="0" err="1" smtClean="0"/>
              <a:t>dbo_requisition</a:t>
            </a:r>
            <a:endParaRPr lang="en-US" sz="1000" dirty="0" smtClean="0"/>
          </a:p>
          <a:p>
            <a:endParaRPr lang="en-US" sz="1000" dirty="0" smtClean="0"/>
          </a:p>
          <a:p>
            <a:r>
              <a:rPr lang="en-US" sz="1000" dirty="0" smtClean="0"/>
              <a:t>GROUP BY </a:t>
            </a:r>
            <a:r>
              <a:rPr lang="en-US" sz="1000" dirty="0" err="1" smtClean="0"/>
              <a:t>MTP_master.NIIN</a:t>
            </a:r>
            <a:r>
              <a:rPr lang="en-US" sz="1000" dirty="0" smtClean="0"/>
              <a:t>, </a:t>
            </a:r>
            <a:r>
              <a:rPr lang="en-US" sz="1000" dirty="0" err="1" smtClean="0"/>
              <a:t>dbo_requisition.project_code</a:t>
            </a:r>
            <a:r>
              <a:rPr lang="en-US" sz="1000" dirty="0" smtClean="0"/>
              <a:t>, </a:t>
            </a:r>
            <a:r>
              <a:rPr lang="en-US" sz="1000" dirty="0" err="1" smtClean="0"/>
              <a:t>MTP_master.Shop</a:t>
            </a:r>
            <a:endParaRPr lang="en-US" sz="1000" dirty="0" smtClean="0"/>
          </a:p>
          <a:p>
            <a:endParaRPr lang="en-US" sz="1000" dirty="0" smtClean="0"/>
          </a:p>
          <a:p>
            <a:r>
              <a:rPr lang="en-US" sz="1000" dirty="0" smtClean="0"/>
              <a:t>HAVING (((</a:t>
            </a:r>
            <a:r>
              <a:rPr lang="en-US" sz="1000" dirty="0" err="1" smtClean="0"/>
              <a:t>dbo_requisition.project_code</a:t>
            </a:r>
            <a:r>
              <a:rPr lang="en-US" sz="1000" dirty="0" smtClean="0"/>
              <a:t>) Like [Enter Project code] &amp; "*") AND ((</a:t>
            </a:r>
            <a:r>
              <a:rPr lang="en-US" sz="1000" dirty="0" err="1" smtClean="0"/>
              <a:t>MTP_master.Shop</a:t>
            </a:r>
            <a:r>
              <a:rPr lang="en-US" sz="1000" dirty="0" smtClean="0"/>
              <a:t>) Like [forms]![switchboard]![shop select] &amp; "*"))</a:t>
            </a:r>
          </a:p>
          <a:p>
            <a:endParaRPr lang="en-US" sz="1000" dirty="0" smtClean="0"/>
          </a:p>
          <a:p>
            <a:r>
              <a:rPr lang="en-US" sz="1000" dirty="0" smtClean="0"/>
              <a:t>ORDER BY Sum(</a:t>
            </a:r>
            <a:r>
              <a:rPr lang="en-US" sz="1000" dirty="0" err="1" smtClean="0"/>
              <a:t>dbo_requisition.quantity</a:t>
            </a:r>
            <a:r>
              <a:rPr lang="en-US" sz="1000" dirty="0" smtClean="0"/>
              <a:t>) DESC;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3200400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8_9GF_Qty Query in SQL Server 2005</a:t>
            </a:r>
            <a:endParaRPr lang="en-US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0" y="3581400"/>
            <a:ext cx="9144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SELECT     TOP (100) PERCENT </a:t>
            </a:r>
            <a:r>
              <a:rPr lang="en-US" sz="1000" dirty="0" err="1" smtClean="0"/>
              <a:t>dbo.MTP_master.NIIN</a:t>
            </a:r>
            <a:r>
              <a:rPr lang="en-US" sz="1000" dirty="0" smtClean="0"/>
              <a:t>, SUM(</a:t>
            </a:r>
            <a:r>
              <a:rPr lang="en-US" sz="1000" dirty="0" err="1" smtClean="0"/>
              <a:t>dbo.dbo_requisition.quantity</a:t>
            </a:r>
            <a:r>
              <a:rPr lang="en-US" sz="1000" dirty="0" smtClean="0"/>
              <a:t>) AS quantity, </a:t>
            </a:r>
            <a:r>
              <a:rPr lang="en-US" sz="1000" dirty="0" err="1" smtClean="0"/>
              <a:t>dbo.dbo_requisition.project_code</a:t>
            </a:r>
            <a:r>
              <a:rPr lang="en-US" sz="1000" dirty="0" smtClean="0"/>
              <a:t>, 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dbo.MTP_master.Shop</a:t>
            </a:r>
            <a:endParaRPr lang="en-US" sz="1000" dirty="0" smtClean="0"/>
          </a:p>
          <a:p>
            <a:endParaRPr lang="en-US" sz="1000" dirty="0" smtClean="0"/>
          </a:p>
          <a:p>
            <a:r>
              <a:rPr lang="en-US" sz="1000" dirty="0" smtClean="0"/>
              <a:t>FROM         </a:t>
            </a:r>
            <a:r>
              <a:rPr lang="en-US" sz="1000" dirty="0" err="1" smtClean="0"/>
              <a:t>dbo.dbo_requisition</a:t>
            </a:r>
            <a:r>
              <a:rPr lang="en-US" sz="1000" dirty="0" smtClean="0"/>
              <a:t> CROSS JOIN</a:t>
            </a:r>
          </a:p>
          <a:p>
            <a:r>
              <a:rPr lang="en-US" sz="1000" dirty="0" smtClean="0"/>
              <a:t>                      </a:t>
            </a:r>
            <a:r>
              <a:rPr lang="en-US" sz="1000" dirty="0" err="1" smtClean="0"/>
              <a:t>dbo.MTP_master</a:t>
            </a:r>
            <a:endParaRPr lang="en-US" sz="1000" dirty="0" smtClean="0"/>
          </a:p>
          <a:p>
            <a:endParaRPr lang="en-US" sz="1000" dirty="0" smtClean="0"/>
          </a:p>
          <a:p>
            <a:r>
              <a:rPr lang="en-US" sz="1000" dirty="0" smtClean="0"/>
              <a:t>GROUP BY </a:t>
            </a:r>
            <a:r>
              <a:rPr lang="en-US" sz="1000" dirty="0" err="1" smtClean="0"/>
              <a:t>dbo.MTP_master.NIIN</a:t>
            </a:r>
            <a:r>
              <a:rPr lang="en-US" sz="1000" dirty="0" smtClean="0"/>
              <a:t>, </a:t>
            </a:r>
            <a:r>
              <a:rPr lang="en-US" sz="1000" dirty="0" err="1" smtClean="0"/>
              <a:t>dbo.dbo_requisition.project_code</a:t>
            </a:r>
            <a:r>
              <a:rPr lang="en-US" sz="1000" dirty="0" smtClean="0"/>
              <a:t>, </a:t>
            </a:r>
            <a:r>
              <a:rPr lang="en-US" sz="1000" dirty="0" err="1" smtClean="0"/>
              <a:t>dbo.MTP_master.Shop</a:t>
            </a:r>
            <a:endParaRPr lang="en-US" sz="1000" dirty="0" smtClean="0"/>
          </a:p>
          <a:p>
            <a:endParaRPr lang="en-US" sz="1000" dirty="0" smtClean="0"/>
          </a:p>
          <a:p>
            <a:r>
              <a:rPr lang="en-US" sz="1000" dirty="0" smtClean="0"/>
              <a:t>ORDER BY quantity DESC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533400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2 Unknown like expressions </a:t>
            </a:r>
            <a:r>
              <a:rPr lang="en-US" dirty="0" smtClean="0"/>
              <a:t>Like [Enter Project code] &amp; "*“ </a:t>
            </a:r>
            <a:r>
              <a:rPr lang="en-US" dirty="0" smtClean="0">
                <a:solidFill>
                  <a:srgbClr val="FF0000"/>
                </a:solidFill>
              </a:rPr>
              <a:t>and </a:t>
            </a:r>
          </a:p>
          <a:p>
            <a:r>
              <a:rPr lang="en-US" dirty="0" smtClean="0"/>
              <a:t>Like [forms]![switchboard]![shop select] &amp; "*"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717</TotalTime>
  <Words>4988</Words>
  <Application>Microsoft Office PowerPoint</Application>
  <PresentationFormat>On-screen Show (4:3)</PresentationFormat>
  <Paragraphs>389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Issues Found in MAE DREP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Jonathan Smith</cp:lastModifiedBy>
  <cp:revision>101</cp:revision>
  <dcterms:created xsi:type="dcterms:W3CDTF">2006-08-16T00:00:00Z</dcterms:created>
  <dcterms:modified xsi:type="dcterms:W3CDTF">2008-11-14T23:18:15Z</dcterms:modified>
</cp:coreProperties>
</file>